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4"/>
  </p:notesMasterIdLst>
  <p:sldIdLst>
    <p:sldId id="256" r:id="rId2"/>
    <p:sldId id="258" r:id="rId3"/>
    <p:sldId id="260" r:id="rId4"/>
    <p:sldId id="264" r:id="rId5"/>
    <p:sldId id="261" r:id="rId6"/>
    <p:sldId id="266" r:id="rId7"/>
    <p:sldId id="302" r:id="rId8"/>
    <p:sldId id="303" r:id="rId9"/>
    <p:sldId id="304" r:id="rId10"/>
    <p:sldId id="311" r:id="rId11"/>
    <p:sldId id="305" r:id="rId12"/>
    <p:sldId id="306" r:id="rId13"/>
    <p:sldId id="307" r:id="rId14"/>
    <p:sldId id="308" r:id="rId15"/>
    <p:sldId id="319" r:id="rId16"/>
    <p:sldId id="320" r:id="rId17"/>
    <p:sldId id="321" r:id="rId18"/>
    <p:sldId id="322" r:id="rId19"/>
    <p:sldId id="323" r:id="rId20"/>
    <p:sldId id="310" r:id="rId21"/>
    <p:sldId id="318" r:id="rId22"/>
    <p:sldId id="325" r:id="rId23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25"/>
      <p:bold r:id="rId26"/>
    </p:embeddedFont>
    <p:embeddedFont>
      <p:font typeface="Bahnschrift SemiBold" panose="020B0502040204020203" pitchFamily="34" charset="0"/>
      <p:bold r:id="rId27"/>
    </p:embeddedFont>
    <p:embeddedFont>
      <p:font typeface="Bebas Neue" panose="020B0604020202020204" charset="0"/>
      <p:regular r:id="rId28"/>
    </p:embeddedFont>
    <p:embeddedFont>
      <p:font typeface="Paytone One" panose="020B0604020202020204" charset="0"/>
      <p:regular r:id="rId29"/>
    </p:embeddedFont>
    <p:embeddedFont>
      <p:font typeface="Questrial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Гафаров Владислав Ришатович" initials="ГВР" lastIdx="2" clrIdx="0">
    <p:extLst>
      <p:ext uri="{19B8F6BF-5375-455C-9EA6-DF929625EA0E}">
        <p15:presenceInfo xmlns:p15="http://schemas.microsoft.com/office/powerpoint/2012/main" userId="Гафаров Владислав Ришатови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3334"/>
    <a:srgbClr val="FFA1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7B0BB5-6FA7-46FC-8D70-E6678CC8992D}">
  <a:tblStyle styleId="{317B0BB5-6FA7-46FC-8D70-E6678CC899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160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273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934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779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486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049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65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298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908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764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b8f66849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b8f66849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46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09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206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b8ad8aa3d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b8ad8aa3d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b8ad8aa3d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b8ad8aa3d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b8ad8aa3d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b8ad8aa3d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b924c6c1c1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b924c6c1c1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340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555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58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1900" y="1386639"/>
            <a:ext cx="6196200" cy="19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1900" y="3294939"/>
            <a:ext cx="61962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16550" y="0"/>
            <a:ext cx="182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725761" y="1349068"/>
            <a:ext cx="1173854" cy="2461458"/>
            <a:chOff x="6725761" y="1349068"/>
            <a:chExt cx="1173854" cy="2461458"/>
          </a:xfrm>
        </p:grpSpPr>
        <p:grpSp>
          <p:nvGrpSpPr>
            <p:cNvPr id="13" name="Google Shape;13;p2"/>
            <p:cNvGrpSpPr/>
            <p:nvPr/>
          </p:nvGrpSpPr>
          <p:grpSpPr>
            <a:xfrm rot="-5400000">
              <a:off x="6747803" y="1327027"/>
              <a:ext cx="1129770" cy="1173854"/>
              <a:chOff x="11" y="583339"/>
              <a:chExt cx="1129770" cy="117385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9686" y="583339"/>
                <a:ext cx="51388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1649" extrusionOk="0">
                    <a:moveTo>
                      <a:pt x="802" y="0"/>
                    </a:moveTo>
                    <a:cubicBezTo>
                      <a:pt x="364" y="15"/>
                      <a:pt x="1" y="378"/>
                      <a:pt x="16" y="832"/>
                    </a:cubicBezTo>
                    <a:cubicBezTo>
                      <a:pt x="1" y="1270"/>
                      <a:pt x="364" y="1633"/>
                      <a:pt x="802" y="1648"/>
                    </a:cubicBezTo>
                    <a:cubicBezTo>
                      <a:pt x="1256" y="1633"/>
                      <a:pt x="1604" y="1270"/>
                      <a:pt x="1589" y="832"/>
                    </a:cubicBezTo>
                    <a:cubicBezTo>
                      <a:pt x="1604" y="378"/>
                      <a:pt x="1256" y="15"/>
                      <a:pt x="8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77103" y="584524"/>
                <a:ext cx="50908" cy="5055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78" extrusionOk="0">
                    <a:moveTo>
                      <a:pt x="795" y="1"/>
                    </a:moveTo>
                    <a:cubicBezTo>
                      <a:pt x="398" y="1"/>
                      <a:pt x="1" y="265"/>
                      <a:pt x="1" y="795"/>
                    </a:cubicBezTo>
                    <a:cubicBezTo>
                      <a:pt x="1" y="1316"/>
                      <a:pt x="398" y="1577"/>
                      <a:pt x="795" y="1577"/>
                    </a:cubicBezTo>
                    <a:cubicBezTo>
                      <a:pt x="1192" y="1577"/>
                      <a:pt x="1589" y="1316"/>
                      <a:pt x="1589" y="795"/>
                    </a:cubicBezTo>
                    <a:cubicBezTo>
                      <a:pt x="1589" y="265"/>
                      <a:pt x="1192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43559" y="583435"/>
                <a:ext cx="52349" cy="52734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646" extrusionOk="0">
                    <a:moveTo>
                      <a:pt x="817" y="1"/>
                    </a:moveTo>
                    <a:cubicBezTo>
                      <a:pt x="409" y="1"/>
                      <a:pt x="1" y="277"/>
                      <a:pt x="31" y="829"/>
                    </a:cubicBezTo>
                    <a:cubicBezTo>
                      <a:pt x="1" y="1267"/>
                      <a:pt x="364" y="1645"/>
                      <a:pt x="817" y="1645"/>
                    </a:cubicBezTo>
                    <a:cubicBezTo>
                      <a:pt x="1271" y="1645"/>
                      <a:pt x="1619" y="1267"/>
                      <a:pt x="1604" y="829"/>
                    </a:cubicBezTo>
                    <a:cubicBezTo>
                      <a:pt x="1634" y="277"/>
                      <a:pt x="1226" y="1"/>
                      <a:pt x="8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10752" y="583435"/>
                <a:ext cx="52093" cy="527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46" extrusionOk="0">
                    <a:moveTo>
                      <a:pt x="815" y="1"/>
                    </a:moveTo>
                    <a:cubicBezTo>
                      <a:pt x="408" y="1"/>
                      <a:pt x="0" y="277"/>
                      <a:pt x="23" y="829"/>
                    </a:cubicBezTo>
                    <a:cubicBezTo>
                      <a:pt x="8" y="1267"/>
                      <a:pt x="371" y="1645"/>
                      <a:pt x="809" y="1645"/>
                    </a:cubicBezTo>
                    <a:cubicBezTo>
                      <a:pt x="1263" y="1645"/>
                      <a:pt x="1626" y="1267"/>
                      <a:pt x="1596" y="829"/>
                    </a:cubicBezTo>
                    <a:cubicBezTo>
                      <a:pt x="1626" y="277"/>
                      <a:pt x="1221" y="1"/>
                      <a:pt x="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078874" y="584524"/>
                <a:ext cx="50427" cy="5055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578" extrusionOk="0">
                    <a:moveTo>
                      <a:pt x="787" y="1"/>
                    </a:moveTo>
                    <a:cubicBezTo>
                      <a:pt x="394" y="1"/>
                      <a:pt x="1" y="265"/>
                      <a:pt x="1" y="795"/>
                    </a:cubicBezTo>
                    <a:cubicBezTo>
                      <a:pt x="1" y="1316"/>
                      <a:pt x="394" y="1577"/>
                      <a:pt x="787" y="1577"/>
                    </a:cubicBezTo>
                    <a:cubicBezTo>
                      <a:pt x="1180" y="1577"/>
                      <a:pt x="1574" y="1316"/>
                      <a:pt x="1574" y="795"/>
                    </a:cubicBezTo>
                    <a:cubicBezTo>
                      <a:pt x="1574" y="265"/>
                      <a:pt x="1180" y="1"/>
                      <a:pt x="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33" y="863347"/>
                <a:ext cx="59141" cy="5331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664" extrusionOk="0">
                    <a:moveTo>
                      <a:pt x="1044" y="0"/>
                    </a:moveTo>
                    <a:cubicBezTo>
                      <a:pt x="1" y="61"/>
                      <a:pt x="1" y="1603"/>
                      <a:pt x="1044" y="1663"/>
                    </a:cubicBezTo>
                    <a:cubicBezTo>
                      <a:pt x="1483" y="1648"/>
                      <a:pt x="1846" y="1270"/>
                      <a:pt x="1831" y="832"/>
                    </a:cubicBezTo>
                    <a:cubicBezTo>
                      <a:pt x="1846" y="393"/>
                      <a:pt x="1498" y="15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68870" y="863827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36287" y="863827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17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8"/>
                      <a:pt x="1483" y="0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03383" y="863827"/>
                <a:ext cx="5898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1575" extrusionOk="0">
                    <a:moveTo>
                      <a:pt x="1021" y="0"/>
                    </a:moveTo>
                    <a:cubicBezTo>
                      <a:pt x="352" y="0"/>
                      <a:pt x="0" y="821"/>
                      <a:pt x="480" y="1331"/>
                    </a:cubicBezTo>
                    <a:cubicBezTo>
                      <a:pt x="637" y="1499"/>
                      <a:pt x="837" y="1574"/>
                      <a:pt x="1035" y="1574"/>
                    </a:cubicBezTo>
                    <a:cubicBezTo>
                      <a:pt x="1425" y="1574"/>
                      <a:pt x="1805" y="1279"/>
                      <a:pt x="1826" y="817"/>
                    </a:cubicBezTo>
                    <a:cubicBezTo>
                      <a:pt x="1841" y="378"/>
                      <a:pt x="1493" y="0"/>
                      <a:pt x="1039" y="0"/>
                    </a:cubicBezTo>
                    <a:cubicBezTo>
                      <a:pt x="1033" y="0"/>
                      <a:pt x="1027" y="0"/>
                      <a:pt x="10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070160" y="863827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1" y="1143835"/>
                <a:ext cx="61063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49" extrusionOk="0">
                    <a:moveTo>
                      <a:pt x="1104" y="0"/>
                    </a:moveTo>
                    <a:cubicBezTo>
                      <a:pt x="0" y="0"/>
                      <a:pt x="0" y="1649"/>
                      <a:pt x="1104" y="1649"/>
                    </a:cubicBezTo>
                    <a:cubicBezTo>
                      <a:pt x="1558" y="1634"/>
                      <a:pt x="1906" y="1271"/>
                      <a:pt x="1891" y="832"/>
                    </a:cubicBezTo>
                    <a:cubicBezTo>
                      <a:pt x="1906" y="378"/>
                      <a:pt x="1558" y="16"/>
                      <a:pt x="11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68870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6" y="1283"/>
                      <a:pt x="1846" y="832"/>
                    </a:cubicBezTo>
                    <a:cubicBezTo>
                      <a:pt x="1846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36287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32"/>
                      <a:pt x="470" y="1331"/>
                    </a:cubicBezTo>
                    <a:cubicBezTo>
                      <a:pt x="633" y="1499"/>
                      <a:pt x="837" y="1575"/>
                      <a:pt x="1038" y="1575"/>
                    </a:cubicBezTo>
                    <a:cubicBezTo>
                      <a:pt x="1432" y="1575"/>
                      <a:pt x="1811" y="1283"/>
                      <a:pt x="1831" y="832"/>
                    </a:cubicBezTo>
                    <a:cubicBezTo>
                      <a:pt x="1846" y="378"/>
                      <a:pt x="1483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03223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32"/>
                      <a:pt x="485" y="1331"/>
                    </a:cubicBezTo>
                    <a:cubicBezTo>
                      <a:pt x="643" y="1499"/>
                      <a:pt x="844" y="1575"/>
                      <a:pt x="1042" y="1575"/>
                    </a:cubicBezTo>
                    <a:cubicBezTo>
                      <a:pt x="1432" y="1575"/>
                      <a:pt x="1810" y="1283"/>
                      <a:pt x="1831" y="832"/>
                    </a:cubicBezTo>
                    <a:cubicBezTo>
                      <a:pt x="1846" y="378"/>
                      <a:pt x="1498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070160" y="1143835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5" y="1283"/>
                      <a:pt x="1846" y="832"/>
                    </a:cubicBezTo>
                    <a:cubicBezTo>
                      <a:pt x="1861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933" y="1424323"/>
                <a:ext cx="59141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649" extrusionOk="0">
                    <a:moveTo>
                      <a:pt x="1044" y="1"/>
                    </a:moveTo>
                    <a:cubicBezTo>
                      <a:pt x="1" y="46"/>
                      <a:pt x="1" y="1588"/>
                      <a:pt x="1044" y="1649"/>
                    </a:cubicBezTo>
                    <a:cubicBezTo>
                      <a:pt x="1498" y="1634"/>
                      <a:pt x="1846" y="1271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68870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36287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1"/>
                    </a:moveTo>
                    <a:cubicBezTo>
                      <a:pt x="349" y="1"/>
                      <a:pt x="1" y="832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9"/>
                      <a:pt x="1483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803223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1"/>
                    </a:moveTo>
                    <a:cubicBezTo>
                      <a:pt x="364" y="1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0" y="1574"/>
                      <a:pt x="1810" y="1279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070160" y="1424323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1" y="1704331"/>
                <a:ext cx="61063" cy="5286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50" extrusionOk="0">
                    <a:moveTo>
                      <a:pt x="1104" y="1"/>
                    </a:moveTo>
                    <a:cubicBezTo>
                      <a:pt x="0" y="1"/>
                      <a:pt x="0" y="1649"/>
                      <a:pt x="1104" y="1649"/>
                    </a:cubicBezTo>
                    <a:cubicBezTo>
                      <a:pt x="1558" y="1649"/>
                      <a:pt x="1906" y="1271"/>
                      <a:pt x="1891" y="833"/>
                    </a:cubicBezTo>
                    <a:cubicBezTo>
                      <a:pt x="1906" y="379"/>
                      <a:pt x="1558" y="16"/>
                      <a:pt x="1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68870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46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36287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44" y="1"/>
                    </a:moveTo>
                    <a:cubicBezTo>
                      <a:pt x="349" y="1"/>
                      <a:pt x="1" y="833"/>
                      <a:pt x="470" y="1332"/>
                    </a:cubicBezTo>
                    <a:cubicBezTo>
                      <a:pt x="635" y="1507"/>
                      <a:pt x="842" y="1585"/>
                      <a:pt x="1044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83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03223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44" y="1"/>
                    </a:moveTo>
                    <a:cubicBezTo>
                      <a:pt x="349" y="1"/>
                      <a:pt x="1" y="833"/>
                      <a:pt x="485" y="1332"/>
                    </a:cubicBezTo>
                    <a:cubicBezTo>
                      <a:pt x="644" y="1507"/>
                      <a:pt x="848" y="1585"/>
                      <a:pt x="1048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98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070160" y="1704331"/>
                <a:ext cx="59622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86" extrusionOk="0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61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 rot="-5400000">
              <a:off x="6747803" y="2658714"/>
              <a:ext cx="1129770" cy="1173854"/>
              <a:chOff x="11" y="583339"/>
              <a:chExt cx="1129770" cy="1173854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9686" y="583339"/>
                <a:ext cx="51388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1649" extrusionOk="0">
                    <a:moveTo>
                      <a:pt x="802" y="0"/>
                    </a:moveTo>
                    <a:cubicBezTo>
                      <a:pt x="364" y="15"/>
                      <a:pt x="1" y="378"/>
                      <a:pt x="16" y="832"/>
                    </a:cubicBezTo>
                    <a:cubicBezTo>
                      <a:pt x="1" y="1270"/>
                      <a:pt x="364" y="1633"/>
                      <a:pt x="802" y="1648"/>
                    </a:cubicBezTo>
                    <a:cubicBezTo>
                      <a:pt x="1256" y="1633"/>
                      <a:pt x="1604" y="1270"/>
                      <a:pt x="1589" y="832"/>
                    </a:cubicBezTo>
                    <a:cubicBezTo>
                      <a:pt x="1604" y="378"/>
                      <a:pt x="1256" y="15"/>
                      <a:pt x="8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77103" y="584524"/>
                <a:ext cx="50908" cy="5055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78" extrusionOk="0">
                    <a:moveTo>
                      <a:pt x="795" y="1"/>
                    </a:moveTo>
                    <a:cubicBezTo>
                      <a:pt x="398" y="1"/>
                      <a:pt x="1" y="265"/>
                      <a:pt x="1" y="795"/>
                    </a:cubicBezTo>
                    <a:cubicBezTo>
                      <a:pt x="1" y="1316"/>
                      <a:pt x="398" y="1577"/>
                      <a:pt x="795" y="1577"/>
                    </a:cubicBezTo>
                    <a:cubicBezTo>
                      <a:pt x="1192" y="1577"/>
                      <a:pt x="1589" y="1316"/>
                      <a:pt x="1589" y="795"/>
                    </a:cubicBezTo>
                    <a:cubicBezTo>
                      <a:pt x="1589" y="265"/>
                      <a:pt x="1192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43559" y="583435"/>
                <a:ext cx="52349" cy="52734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646" extrusionOk="0">
                    <a:moveTo>
                      <a:pt x="817" y="1"/>
                    </a:moveTo>
                    <a:cubicBezTo>
                      <a:pt x="409" y="1"/>
                      <a:pt x="1" y="277"/>
                      <a:pt x="31" y="829"/>
                    </a:cubicBezTo>
                    <a:cubicBezTo>
                      <a:pt x="1" y="1267"/>
                      <a:pt x="364" y="1645"/>
                      <a:pt x="817" y="1645"/>
                    </a:cubicBezTo>
                    <a:cubicBezTo>
                      <a:pt x="1271" y="1645"/>
                      <a:pt x="1619" y="1267"/>
                      <a:pt x="1604" y="829"/>
                    </a:cubicBezTo>
                    <a:cubicBezTo>
                      <a:pt x="1634" y="277"/>
                      <a:pt x="1226" y="1"/>
                      <a:pt x="8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10752" y="583435"/>
                <a:ext cx="52093" cy="527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46" extrusionOk="0">
                    <a:moveTo>
                      <a:pt x="815" y="1"/>
                    </a:moveTo>
                    <a:cubicBezTo>
                      <a:pt x="408" y="1"/>
                      <a:pt x="0" y="277"/>
                      <a:pt x="23" y="829"/>
                    </a:cubicBezTo>
                    <a:cubicBezTo>
                      <a:pt x="8" y="1267"/>
                      <a:pt x="371" y="1645"/>
                      <a:pt x="809" y="1645"/>
                    </a:cubicBezTo>
                    <a:cubicBezTo>
                      <a:pt x="1263" y="1645"/>
                      <a:pt x="1626" y="1267"/>
                      <a:pt x="1596" y="829"/>
                    </a:cubicBezTo>
                    <a:cubicBezTo>
                      <a:pt x="1626" y="277"/>
                      <a:pt x="1221" y="1"/>
                      <a:pt x="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078874" y="584524"/>
                <a:ext cx="50427" cy="5055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578" extrusionOk="0">
                    <a:moveTo>
                      <a:pt x="787" y="1"/>
                    </a:moveTo>
                    <a:cubicBezTo>
                      <a:pt x="394" y="1"/>
                      <a:pt x="1" y="265"/>
                      <a:pt x="1" y="795"/>
                    </a:cubicBezTo>
                    <a:cubicBezTo>
                      <a:pt x="1" y="1316"/>
                      <a:pt x="394" y="1577"/>
                      <a:pt x="787" y="1577"/>
                    </a:cubicBezTo>
                    <a:cubicBezTo>
                      <a:pt x="1180" y="1577"/>
                      <a:pt x="1574" y="1316"/>
                      <a:pt x="1574" y="795"/>
                    </a:cubicBezTo>
                    <a:cubicBezTo>
                      <a:pt x="1574" y="265"/>
                      <a:pt x="1180" y="1"/>
                      <a:pt x="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933" y="863347"/>
                <a:ext cx="59141" cy="5331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664" extrusionOk="0">
                    <a:moveTo>
                      <a:pt x="1044" y="0"/>
                    </a:moveTo>
                    <a:cubicBezTo>
                      <a:pt x="1" y="61"/>
                      <a:pt x="1" y="1603"/>
                      <a:pt x="1044" y="1663"/>
                    </a:cubicBezTo>
                    <a:cubicBezTo>
                      <a:pt x="1483" y="1648"/>
                      <a:pt x="1846" y="1270"/>
                      <a:pt x="1831" y="832"/>
                    </a:cubicBezTo>
                    <a:cubicBezTo>
                      <a:pt x="1846" y="393"/>
                      <a:pt x="1498" y="15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68870" y="863827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36287" y="863827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17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8"/>
                      <a:pt x="1483" y="0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03383" y="863827"/>
                <a:ext cx="5898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1575" extrusionOk="0">
                    <a:moveTo>
                      <a:pt x="1021" y="0"/>
                    </a:moveTo>
                    <a:cubicBezTo>
                      <a:pt x="352" y="0"/>
                      <a:pt x="0" y="821"/>
                      <a:pt x="480" y="1331"/>
                    </a:cubicBezTo>
                    <a:cubicBezTo>
                      <a:pt x="637" y="1499"/>
                      <a:pt x="837" y="1574"/>
                      <a:pt x="1035" y="1574"/>
                    </a:cubicBezTo>
                    <a:cubicBezTo>
                      <a:pt x="1425" y="1574"/>
                      <a:pt x="1805" y="1279"/>
                      <a:pt x="1826" y="817"/>
                    </a:cubicBezTo>
                    <a:cubicBezTo>
                      <a:pt x="1841" y="378"/>
                      <a:pt x="1493" y="0"/>
                      <a:pt x="1039" y="0"/>
                    </a:cubicBezTo>
                    <a:cubicBezTo>
                      <a:pt x="1033" y="0"/>
                      <a:pt x="1027" y="0"/>
                      <a:pt x="10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070160" y="863827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11" y="1143835"/>
                <a:ext cx="61063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49" extrusionOk="0">
                    <a:moveTo>
                      <a:pt x="1104" y="0"/>
                    </a:moveTo>
                    <a:cubicBezTo>
                      <a:pt x="0" y="0"/>
                      <a:pt x="0" y="1649"/>
                      <a:pt x="1104" y="1649"/>
                    </a:cubicBezTo>
                    <a:cubicBezTo>
                      <a:pt x="1558" y="1634"/>
                      <a:pt x="1906" y="1271"/>
                      <a:pt x="1891" y="832"/>
                    </a:cubicBezTo>
                    <a:cubicBezTo>
                      <a:pt x="1906" y="378"/>
                      <a:pt x="1558" y="16"/>
                      <a:pt x="11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68870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6" y="1283"/>
                      <a:pt x="1846" y="832"/>
                    </a:cubicBezTo>
                    <a:cubicBezTo>
                      <a:pt x="1846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36287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32"/>
                      <a:pt x="470" y="1331"/>
                    </a:cubicBezTo>
                    <a:cubicBezTo>
                      <a:pt x="633" y="1499"/>
                      <a:pt x="837" y="1575"/>
                      <a:pt x="1038" y="1575"/>
                    </a:cubicBezTo>
                    <a:cubicBezTo>
                      <a:pt x="1432" y="1575"/>
                      <a:pt x="1811" y="1283"/>
                      <a:pt x="1831" y="832"/>
                    </a:cubicBezTo>
                    <a:cubicBezTo>
                      <a:pt x="1846" y="378"/>
                      <a:pt x="1483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03223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32"/>
                      <a:pt x="485" y="1331"/>
                    </a:cubicBezTo>
                    <a:cubicBezTo>
                      <a:pt x="643" y="1499"/>
                      <a:pt x="844" y="1575"/>
                      <a:pt x="1042" y="1575"/>
                    </a:cubicBezTo>
                    <a:cubicBezTo>
                      <a:pt x="1432" y="1575"/>
                      <a:pt x="1810" y="1283"/>
                      <a:pt x="1831" y="832"/>
                    </a:cubicBezTo>
                    <a:cubicBezTo>
                      <a:pt x="1846" y="378"/>
                      <a:pt x="1498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070160" y="1143835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5" y="1283"/>
                      <a:pt x="1846" y="832"/>
                    </a:cubicBezTo>
                    <a:cubicBezTo>
                      <a:pt x="1861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933" y="1424323"/>
                <a:ext cx="59141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649" extrusionOk="0">
                    <a:moveTo>
                      <a:pt x="1044" y="1"/>
                    </a:moveTo>
                    <a:cubicBezTo>
                      <a:pt x="1" y="46"/>
                      <a:pt x="1" y="1588"/>
                      <a:pt x="1044" y="1649"/>
                    </a:cubicBezTo>
                    <a:cubicBezTo>
                      <a:pt x="1498" y="1634"/>
                      <a:pt x="1846" y="1271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68870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36287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1"/>
                    </a:moveTo>
                    <a:cubicBezTo>
                      <a:pt x="349" y="1"/>
                      <a:pt x="1" y="832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9"/>
                      <a:pt x="1483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03223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1"/>
                    </a:moveTo>
                    <a:cubicBezTo>
                      <a:pt x="364" y="1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0" y="1574"/>
                      <a:pt x="1810" y="1279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070160" y="1424323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" y="1704331"/>
                <a:ext cx="61063" cy="5286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50" extrusionOk="0">
                    <a:moveTo>
                      <a:pt x="1104" y="1"/>
                    </a:moveTo>
                    <a:cubicBezTo>
                      <a:pt x="0" y="1"/>
                      <a:pt x="0" y="1649"/>
                      <a:pt x="1104" y="1649"/>
                    </a:cubicBezTo>
                    <a:cubicBezTo>
                      <a:pt x="1558" y="1649"/>
                      <a:pt x="1906" y="1271"/>
                      <a:pt x="1891" y="833"/>
                    </a:cubicBezTo>
                    <a:cubicBezTo>
                      <a:pt x="1906" y="379"/>
                      <a:pt x="1558" y="16"/>
                      <a:pt x="1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68870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46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36287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44" y="1"/>
                    </a:moveTo>
                    <a:cubicBezTo>
                      <a:pt x="349" y="1"/>
                      <a:pt x="1" y="833"/>
                      <a:pt x="470" y="1332"/>
                    </a:cubicBezTo>
                    <a:cubicBezTo>
                      <a:pt x="635" y="1507"/>
                      <a:pt x="842" y="1585"/>
                      <a:pt x="1044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83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03223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44" y="1"/>
                    </a:moveTo>
                    <a:cubicBezTo>
                      <a:pt x="349" y="1"/>
                      <a:pt x="1" y="833"/>
                      <a:pt x="485" y="1332"/>
                    </a:cubicBezTo>
                    <a:cubicBezTo>
                      <a:pt x="644" y="1507"/>
                      <a:pt x="848" y="1585"/>
                      <a:pt x="1048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98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070160" y="1704331"/>
                <a:ext cx="59622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86" extrusionOk="0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61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29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923" name="Google Shape;923;p29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4" name="Google Shape;924;p29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5" name="Google Shape;925;p29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6" name="Google Shape;926;p29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7" name="Google Shape;927;p29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8" name="Google Shape;928;p29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9" name="Google Shape;929;p29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0" name="Google Shape;930;p29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1" name="Google Shape;931;p29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2" name="Google Shape;932;p29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3" name="Google Shape;933;p29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4" name="Google Shape;934;p29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5" name="Google Shape;935;p29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6" name="Google Shape;936;p29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7" name="Google Shape;937;p29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8" name="Google Shape;938;p29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9" name="Google Shape;939;p29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0" name="Google Shape;940;p29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2" name="Google Shape;942;p29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3" name="Google Shape;943;p29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4" name="Google Shape;944;p29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7" name="Google Shape;947;p29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948" name="Google Shape;948;p29"/>
          <p:cNvGrpSpPr/>
          <p:nvPr/>
        </p:nvGrpSpPr>
        <p:grpSpPr>
          <a:xfrm rot="-5400000">
            <a:off x="348315" y="3682261"/>
            <a:ext cx="1129770" cy="1173854"/>
            <a:chOff x="11" y="583339"/>
            <a:chExt cx="1129770" cy="1173854"/>
          </a:xfrm>
        </p:grpSpPr>
        <p:sp>
          <p:nvSpPr>
            <p:cNvPr id="949" name="Google Shape;949;p29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0" name="Google Shape;950;p29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1" name="Google Shape;951;p29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2" name="Google Shape;952;p29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3" name="Google Shape;953;p29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4" name="Google Shape;954;p29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5" name="Google Shape;955;p29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8" name="Google Shape;958;p29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5" name="Google Shape;965;p29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6" name="Google Shape;966;p29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7" name="Google Shape;967;p29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8" name="Google Shape;968;p29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9" name="Google Shape;969;p29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70" name="Google Shape;970;p29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71" name="Google Shape;971;p29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/>
          <p:nvPr/>
        </p:nvSpPr>
        <p:spPr>
          <a:xfrm rot="5400000">
            <a:off x="2345225" y="-1157218"/>
            <a:ext cx="1823700" cy="651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"/>
          <p:cNvSpPr/>
          <p:nvPr/>
        </p:nvSpPr>
        <p:spPr>
          <a:xfrm rot="5400000">
            <a:off x="4987725" y="973920"/>
            <a:ext cx="1823700" cy="651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5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130" name="Google Shape;130;p5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155" name="Google Shape;155;p5"/>
          <p:cNvSpPr txBox="1">
            <a:spLocks noGrp="1"/>
          </p:cNvSpPr>
          <p:nvPr>
            <p:ph type="subTitle" idx="1"/>
          </p:nvPr>
        </p:nvSpPr>
        <p:spPr>
          <a:xfrm>
            <a:off x="720000" y="1451282"/>
            <a:ext cx="17292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" name="Google Shape;156;p5"/>
          <p:cNvSpPr txBox="1">
            <a:spLocks noGrp="1"/>
          </p:cNvSpPr>
          <p:nvPr>
            <p:ph type="subTitle" idx="2"/>
          </p:nvPr>
        </p:nvSpPr>
        <p:spPr>
          <a:xfrm>
            <a:off x="3346901" y="3569025"/>
            <a:ext cx="17292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5"/>
          <p:cNvSpPr txBox="1">
            <a:spLocks noGrp="1"/>
          </p:cNvSpPr>
          <p:nvPr>
            <p:ph type="subTitle" idx="3"/>
          </p:nvPr>
        </p:nvSpPr>
        <p:spPr>
          <a:xfrm>
            <a:off x="2449150" y="1451282"/>
            <a:ext cx="33426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subTitle" idx="4"/>
          </p:nvPr>
        </p:nvSpPr>
        <p:spPr>
          <a:xfrm>
            <a:off x="5104675" y="3569025"/>
            <a:ext cx="33426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/>
          <p:nvPr/>
        </p:nvSpPr>
        <p:spPr>
          <a:xfrm>
            <a:off x="717150" y="935100"/>
            <a:ext cx="7709700" cy="327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" name="Google Shape;190;p7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191" name="Google Shape;191;p7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216" name="Google Shape;216;p7"/>
          <p:cNvSpPr txBox="1">
            <a:spLocks noGrp="1"/>
          </p:cNvSpPr>
          <p:nvPr>
            <p:ph type="title"/>
          </p:nvPr>
        </p:nvSpPr>
        <p:spPr>
          <a:xfrm>
            <a:off x="1602450" y="1456075"/>
            <a:ext cx="5939100" cy="5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subTitle" idx="1"/>
          </p:nvPr>
        </p:nvSpPr>
        <p:spPr>
          <a:xfrm>
            <a:off x="1602450" y="1999350"/>
            <a:ext cx="5939100" cy="17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"/>
          <p:cNvSpPr txBox="1">
            <a:spLocks noGrp="1"/>
          </p:cNvSpPr>
          <p:nvPr>
            <p:ph type="title"/>
          </p:nvPr>
        </p:nvSpPr>
        <p:spPr>
          <a:xfrm>
            <a:off x="1746945" y="1731425"/>
            <a:ext cx="27234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title" idx="2" hasCustomPrompt="1"/>
          </p:nvPr>
        </p:nvSpPr>
        <p:spPr>
          <a:xfrm>
            <a:off x="797895" y="1725525"/>
            <a:ext cx="9513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1"/>
          </p:nvPr>
        </p:nvSpPr>
        <p:spPr>
          <a:xfrm>
            <a:off x="1749195" y="2248419"/>
            <a:ext cx="27234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title" idx="3"/>
          </p:nvPr>
        </p:nvSpPr>
        <p:spPr>
          <a:xfrm>
            <a:off x="1746938" y="3388125"/>
            <a:ext cx="27234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title" idx="4" hasCustomPrompt="1"/>
          </p:nvPr>
        </p:nvSpPr>
        <p:spPr>
          <a:xfrm>
            <a:off x="797895" y="3388125"/>
            <a:ext cx="9513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2" name="Google Shape;342;p13"/>
          <p:cNvSpPr txBox="1">
            <a:spLocks noGrp="1"/>
          </p:cNvSpPr>
          <p:nvPr>
            <p:ph type="subTitle" idx="5"/>
          </p:nvPr>
        </p:nvSpPr>
        <p:spPr>
          <a:xfrm>
            <a:off x="1746938" y="3897362"/>
            <a:ext cx="27234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6"/>
          </p:nvPr>
        </p:nvSpPr>
        <p:spPr>
          <a:xfrm>
            <a:off x="5602945" y="1728250"/>
            <a:ext cx="27312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 idx="7" hasCustomPrompt="1"/>
          </p:nvPr>
        </p:nvSpPr>
        <p:spPr>
          <a:xfrm>
            <a:off x="4659709" y="1731424"/>
            <a:ext cx="9513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8"/>
          </p:nvPr>
        </p:nvSpPr>
        <p:spPr>
          <a:xfrm>
            <a:off x="5605195" y="2242520"/>
            <a:ext cx="27312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title" idx="9"/>
          </p:nvPr>
        </p:nvSpPr>
        <p:spPr>
          <a:xfrm>
            <a:off x="5602945" y="3388875"/>
            <a:ext cx="27312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title" idx="13" hasCustomPrompt="1"/>
          </p:nvPr>
        </p:nvSpPr>
        <p:spPr>
          <a:xfrm>
            <a:off x="4659709" y="3389163"/>
            <a:ext cx="9513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14"/>
          </p:nvPr>
        </p:nvSpPr>
        <p:spPr>
          <a:xfrm>
            <a:off x="5602945" y="3897362"/>
            <a:ext cx="27312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3"/>
          <p:cNvSpPr txBox="1">
            <a:spLocks noGrp="1"/>
          </p:cNvSpPr>
          <p:nvPr>
            <p:ph type="title" idx="15"/>
          </p:nvPr>
        </p:nvSpPr>
        <p:spPr>
          <a:xfrm>
            <a:off x="723388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50" name="Google Shape;350;p13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351" name="Google Shape;351;p13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0"/>
          <p:cNvGrpSpPr/>
          <p:nvPr/>
        </p:nvGrpSpPr>
        <p:grpSpPr>
          <a:xfrm rot="-5400000">
            <a:off x="348315" y="3682261"/>
            <a:ext cx="1129770" cy="1173854"/>
            <a:chOff x="11" y="583339"/>
            <a:chExt cx="1129770" cy="1173854"/>
          </a:xfrm>
        </p:grpSpPr>
        <p:sp>
          <p:nvSpPr>
            <p:cNvPr id="589" name="Google Shape;589;p20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614" name="Google Shape;61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1_1_1_1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 rot="-5400000">
            <a:off x="332988" y="295378"/>
            <a:ext cx="1129770" cy="1173854"/>
            <a:chOff x="11" y="583339"/>
            <a:chExt cx="1129770" cy="1173854"/>
          </a:xfrm>
        </p:grpSpPr>
        <p:sp>
          <p:nvSpPr>
            <p:cNvPr id="647" name="Google Shape;647;p22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3"/>
          <p:cNvSpPr txBox="1">
            <a:spLocks noGrp="1"/>
          </p:cNvSpPr>
          <p:nvPr>
            <p:ph type="title"/>
          </p:nvPr>
        </p:nvSpPr>
        <p:spPr>
          <a:xfrm>
            <a:off x="2391900" y="3044542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4" name="Google Shape;674;p23"/>
          <p:cNvSpPr txBox="1">
            <a:spLocks noGrp="1"/>
          </p:cNvSpPr>
          <p:nvPr>
            <p:ph type="subTitle" idx="1"/>
          </p:nvPr>
        </p:nvSpPr>
        <p:spPr>
          <a:xfrm>
            <a:off x="1996200" y="1567050"/>
            <a:ext cx="5151600" cy="14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23"/>
          <p:cNvSpPr/>
          <p:nvPr/>
        </p:nvSpPr>
        <p:spPr>
          <a:xfrm>
            <a:off x="1350" y="0"/>
            <a:ext cx="182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" name="Google Shape;676;p23"/>
          <p:cNvGrpSpPr/>
          <p:nvPr/>
        </p:nvGrpSpPr>
        <p:grpSpPr>
          <a:xfrm rot="-5400000">
            <a:off x="348315" y="3682261"/>
            <a:ext cx="1129770" cy="1173854"/>
            <a:chOff x="11" y="583339"/>
            <a:chExt cx="1129770" cy="1173854"/>
          </a:xfrm>
        </p:grpSpPr>
        <p:sp>
          <p:nvSpPr>
            <p:cNvPr id="677" name="Google Shape;677;p23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1" name="Google Shape;681;p23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3" name="Google Shape;683;p23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4" name="Google Shape;684;p23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0" name="Google Shape;690;p23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1" name="Google Shape;691;p23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2" name="Google Shape;692;p23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3" name="Google Shape;693;p23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4" name="Google Shape;694;p23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7" name="Google Shape;697;p23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8" name="Google Shape;698;p23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25"/>
          <p:cNvSpPr txBox="1">
            <a:spLocks noGrp="1"/>
          </p:cNvSpPr>
          <p:nvPr>
            <p:ph type="title" idx="2"/>
          </p:nvPr>
        </p:nvSpPr>
        <p:spPr>
          <a:xfrm>
            <a:off x="720000" y="1987581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9" name="Google Shape;739;p25"/>
          <p:cNvSpPr txBox="1">
            <a:spLocks noGrp="1"/>
          </p:cNvSpPr>
          <p:nvPr>
            <p:ph type="subTitle" idx="1"/>
          </p:nvPr>
        </p:nvSpPr>
        <p:spPr>
          <a:xfrm>
            <a:off x="720000" y="23985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25"/>
          <p:cNvSpPr txBox="1">
            <a:spLocks noGrp="1"/>
          </p:cNvSpPr>
          <p:nvPr>
            <p:ph type="title" idx="3"/>
          </p:nvPr>
        </p:nvSpPr>
        <p:spPr>
          <a:xfrm>
            <a:off x="3419271" y="1987581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1" name="Google Shape;741;p25"/>
          <p:cNvSpPr txBox="1">
            <a:spLocks noGrp="1"/>
          </p:cNvSpPr>
          <p:nvPr>
            <p:ph type="subTitle" idx="4"/>
          </p:nvPr>
        </p:nvSpPr>
        <p:spPr>
          <a:xfrm>
            <a:off x="3419271" y="23985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25"/>
          <p:cNvSpPr txBox="1">
            <a:spLocks noGrp="1"/>
          </p:cNvSpPr>
          <p:nvPr>
            <p:ph type="title" idx="5"/>
          </p:nvPr>
        </p:nvSpPr>
        <p:spPr>
          <a:xfrm>
            <a:off x="720000" y="3755949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3" name="Google Shape;743;p25"/>
          <p:cNvSpPr txBox="1">
            <a:spLocks noGrp="1"/>
          </p:cNvSpPr>
          <p:nvPr>
            <p:ph type="subTitle" idx="6"/>
          </p:nvPr>
        </p:nvSpPr>
        <p:spPr>
          <a:xfrm>
            <a:off x="720000" y="4166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25"/>
          <p:cNvSpPr txBox="1">
            <a:spLocks noGrp="1"/>
          </p:cNvSpPr>
          <p:nvPr>
            <p:ph type="title" idx="7"/>
          </p:nvPr>
        </p:nvSpPr>
        <p:spPr>
          <a:xfrm>
            <a:off x="3419271" y="3755949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5" name="Google Shape;745;p25"/>
          <p:cNvSpPr txBox="1">
            <a:spLocks noGrp="1"/>
          </p:cNvSpPr>
          <p:nvPr>
            <p:ph type="subTitle" idx="8"/>
          </p:nvPr>
        </p:nvSpPr>
        <p:spPr>
          <a:xfrm>
            <a:off x="3419271" y="4166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25"/>
          <p:cNvSpPr txBox="1">
            <a:spLocks noGrp="1"/>
          </p:cNvSpPr>
          <p:nvPr>
            <p:ph type="title" idx="9"/>
          </p:nvPr>
        </p:nvSpPr>
        <p:spPr>
          <a:xfrm>
            <a:off x="6118549" y="1987581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7" name="Google Shape;747;p25"/>
          <p:cNvSpPr txBox="1">
            <a:spLocks noGrp="1"/>
          </p:cNvSpPr>
          <p:nvPr>
            <p:ph type="subTitle" idx="13"/>
          </p:nvPr>
        </p:nvSpPr>
        <p:spPr>
          <a:xfrm>
            <a:off x="6118549" y="23985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25"/>
          <p:cNvSpPr txBox="1">
            <a:spLocks noGrp="1"/>
          </p:cNvSpPr>
          <p:nvPr>
            <p:ph type="title" idx="14"/>
          </p:nvPr>
        </p:nvSpPr>
        <p:spPr>
          <a:xfrm>
            <a:off x="6118549" y="3755949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9" name="Google Shape;749;p25"/>
          <p:cNvSpPr txBox="1">
            <a:spLocks noGrp="1"/>
          </p:cNvSpPr>
          <p:nvPr>
            <p:ph type="subTitle" idx="15"/>
          </p:nvPr>
        </p:nvSpPr>
        <p:spPr>
          <a:xfrm>
            <a:off x="6118549" y="4166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50" name="Google Shape;750;p25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751" name="Google Shape;751;p25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776" name="Google Shape;776;p25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777" name="Google Shape;777;p25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4" name="Google Shape;794;p25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5" name="Google Shape;795;p25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7" name="Google Shape;797;p25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8" name="Google Shape;798;p25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00" name="Google Shape;800;p25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01" name="Google Shape;801;p25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07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estrial"/>
              <a:buChar char="●"/>
              <a:defRPr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○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■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●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○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■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●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○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Questrial"/>
              <a:buChar char="■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8" r:id="rId4"/>
    <p:sldLayoutId id="2147483659" r:id="rId5"/>
    <p:sldLayoutId id="2147483666" r:id="rId6"/>
    <p:sldLayoutId id="2147483668" r:id="rId7"/>
    <p:sldLayoutId id="2147483669" r:id="rId8"/>
    <p:sldLayoutId id="2147483671" r:id="rId9"/>
    <p:sldLayoutId id="2147483674" r:id="rId10"/>
    <p:sldLayoutId id="214748367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g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32"/>
          <p:cNvSpPr txBox="1">
            <a:spLocks noGrp="1"/>
          </p:cNvSpPr>
          <p:nvPr>
            <p:ph type="subTitle" idx="1"/>
          </p:nvPr>
        </p:nvSpPr>
        <p:spPr>
          <a:xfrm>
            <a:off x="619915" y="3909314"/>
            <a:ext cx="6196200" cy="707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solidFill>
                  <a:srgbClr val="653334"/>
                </a:solidFill>
                <a:latin typeface="Bahnschrift" panose="020B0502040204020203" pitchFamily="34" charset="0"/>
              </a:rPr>
              <a:t>АТ-02, 10’</a:t>
            </a:r>
            <a:r>
              <a:rPr lang="en-US" dirty="0">
                <a:solidFill>
                  <a:srgbClr val="653334"/>
                </a:solidFill>
                <a:latin typeface="Bahnschrift" panose="020B0502040204020203" pitchFamily="34" charset="0"/>
              </a:rPr>
              <a:t>cent Team</a:t>
            </a:r>
          </a:p>
          <a:p>
            <a:pPr marL="0" lvl="0" indent="0"/>
            <a:r>
              <a:rPr lang="ru-RU" dirty="0">
                <a:ln w="1270">
                  <a:solidFill>
                    <a:srgbClr val="FFA16C"/>
                  </a:solidFill>
                </a:ln>
                <a:latin typeface="Bahnschrift" panose="020B0502040204020203" pitchFamily="34" charset="0"/>
              </a:rPr>
              <a:t>Куратор –</a:t>
            </a:r>
            <a:r>
              <a:rPr lang="ru-RU" dirty="0">
                <a:latin typeface="Bahnschrift" panose="020B0502040204020203" pitchFamily="34" charset="0"/>
              </a:rPr>
              <a:t> </a:t>
            </a:r>
            <a:r>
              <a:rPr lang="ru-RU" dirty="0">
                <a:solidFill>
                  <a:srgbClr val="653334"/>
                </a:solidFill>
                <a:latin typeface="Bahnschrift" panose="020B0502040204020203" pitchFamily="34" charset="0"/>
              </a:rPr>
              <a:t>Павел Рубцов</a:t>
            </a:r>
            <a:endParaRPr dirty="0">
              <a:solidFill>
                <a:srgbClr val="653334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83C971-28A9-4A23-AE92-826F4DF16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063" y="1008735"/>
            <a:ext cx="4735904" cy="2491215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C1AB2E2-52FA-4700-930A-5D9885564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85597"/>
            <a:ext cx="1422400" cy="82313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8A11010-C415-4CDD-A379-B5AB690F418C}"/>
              </a:ext>
            </a:extLst>
          </p:cNvPr>
          <p:cNvSpPr/>
          <p:nvPr/>
        </p:nvSpPr>
        <p:spPr>
          <a:xfrm>
            <a:off x="6660933" y="1210296"/>
            <a:ext cx="653143" cy="3173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133E702-6950-4925-A811-57694FCF255D}"/>
              </a:ext>
            </a:extLst>
          </p:cNvPr>
          <p:cNvSpPr/>
          <p:nvPr/>
        </p:nvSpPr>
        <p:spPr>
          <a:xfrm>
            <a:off x="7314076" y="1210296"/>
            <a:ext cx="653143" cy="3173505"/>
          </a:xfrm>
          <a:prstGeom prst="rect">
            <a:avLst/>
          </a:prstGeom>
          <a:solidFill>
            <a:srgbClr val="65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5F4CDE2-7FB4-46B0-8243-FF3F55C245AB}"/>
              </a:ext>
            </a:extLst>
          </p:cNvPr>
          <p:cNvSpPr/>
          <p:nvPr/>
        </p:nvSpPr>
        <p:spPr>
          <a:xfrm>
            <a:off x="7600950" y="203200"/>
            <a:ext cx="1346200" cy="81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E2EC17-E883-4877-804B-F96BAC86A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5367"/>
            <a:ext cx="9144000" cy="36127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E0F432-20AE-426F-AD29-E3A7D19BF5EC}"/>
              </a:ext>
            </a:extLst>
          </p:cNvPr>
          <p:cNvSpPr txBox="1"/>
          <p:nvPr/>
        </p:nvSpPr>
        <p:spPr>
          <a:xfrm>
            <a:off x="2863840" y="10244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rgbClr val="653334"/>
                </a:solidFill>
                <a:latin typeface="Bahnschrift" panose="020B0502040204020203" pitchFamily="34" charset="0"/>
              </a:rPr>
              <a:t>Схема работы игры</a:t>
            </a:r>
          </a:p>
        </p:txBody>
      </p:sp>
    </p:spTree>
    <p:extLst>
      <p:ext uri="{BB962C8B-B14F-4D97-AF65-F5344CB8AC3E}">
        <p14:creationId xmlns:p14="http://schemas.microsoft.com/office/powerpoint/2010/main" val="20953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C8284B0-9265-4000-AEC3-B30F16468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4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1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47FD17-D91A-4435-B62B-427DBEE76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5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27CA0F-417B-4C39-A047-0AC0F12C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6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визитка&#10;&#10;Автоматически созданное описание">
            <a:extLst>
              <a:ext uri="{FF2B5EF4-FFF2-40B4-BE49-F238E27FC236}">
                <a16:creationId xmlns:a16="http://schemas.microsoft.com/office/drawing/2014/main" id="{A6546513-DEA9-43B5-8096-FC9860FF3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8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знак&#10;&#10;Автоматически созданное описание">
            <a:extLst>
              <a:ext uri="{FF2B5EF4-FFF2-40B4-BE49-F238E27FC236}">
                <a16:creationId xmlns:a16="http://schemas.microsoft.com/office/drawing/2014/main" id="{34B63DBE-9DE1-47D8-BCE4-0BAF5968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716" y="0"/>
            <a:ext cx="91894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3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визитка&#10;&#10;Автоматически созданное описание">
            <a:extLst>
              <a:ext uri="{FF2B5EF4-FFF2-40B4-BE49-F238E27FC236}">
                <a16:creationId xmlns:a16="http://schemas.microsoft.com/office/drawing/2014/main" id="{567DDC36-5C4D-4E65-8E1D-1640E4835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112"/>
            <a:ext cx="9144000" cy="516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5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9E4791-63E8-4B74-8ED4-CBA15AA1F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2193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5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9DA0F7-8590-4CC0-B89E-855E00CBB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" y="0"/>
            <a:ext cx="9142408" cy="514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3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AE4B8C-578E-4231-865D-A1B619C35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5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9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4"/>
          <p:cNvSpPr txBox="1">
            <a:spLocks noGrp="1"/>
          </p:cNvSpPr>
          <p:nvPr>
            <p:ph type="title" idx="15"/>
          </p:nvPr>
        </p:nvSpPr>
        <p:spPr>
          <a:xfrm>
            <a:off x="720000" y="145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latin typeface="Bahnschrift SemiBold" panose="020B0502040204020203" pitchFamily="34" charset="0"/>
              </a:rPr>
              <a:t>Наша команда</a:t>
            </a:r>
            <a:endParaRPr sz="2400" dirty="0">
              <a:ln w="1270">
                <a:solidFill>
                  <a:schemeClr val="accent2">
                    <a:lumMod val="75000"/>
                  </a:schemeClr>
                </a:solidFill>
              </a:ln>
              <a:latin typeface="Bahnschrift SemiBold" panose="020B0502040204020203" pitchFamily="34" charset="0"/>
            </a:endParaRPr>
          </a:p>
        </p:txBody>
      </p:sp>
      <p:pic>
        <p:nvPicPr>
          <p:cNvPr id="3" name="Рисунок 2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ACCFC86D-88FB-49F7-93CF-B0A337D58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99" y="615518"/>
            <a:ext cx="1404000" cy="16848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человек, улыбается&#10;&#10;Автоматически созданное описание">
            <a:extLst>
              <a:ext uri="{FF2B5EF4-FFF2-40B4-BE49-F238E27FC236}">
                <a16:creationId xmlns:a16="http://schemas.microsoft.com/office/drawing/2014/main" id="{C80BCB7C-B018-407A-A1D4-602747AFE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325" y="596997"/>
            <a:ext cx="1403350" cy="1637242"/>
          </a:xfrm>
          <a:prstGeom prst="rect">
            <a:avLst/>
          </a:prstGeom>
        </p:spPr>
      </p:pic>
      <p:pic>
        <p:nvPicPr>
          <p:cNvPr id="7" name="Рисунок 6" descr="Изображение выглядит как человек, внутренний, галстук&#10;&#10;Автоматически созданное описание">
            <a:extLst>
              <a:ext uri="{FF2B5EF4-FFF2-40B4-BE49-F238E27FC236}">
                <a16:creationId xmlns:a16="http://schemas.microsoft.com/office/drawing/2014/main" id="{F70079C9-77CD-4DAD-974F-67B72BE86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762" y="2691308"/>
            <a:ext cx="1404000" cy="1649700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E644467B-2B31-4E2C-942B-D92F31A9D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25" y="661820"/>
            <a:ext cx="1403350" cy="1578769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человек, внутренний, мужской&#10;&#10;Автоматически созданное описание">
            <a:extLst>
              <a:ext uri="{FF2B5EF4-FFF2-40B4-BE49-F238E27FC236}">
                <a16:creationId xmlns:a16="http://schemas.microsoft.com/office/drawing/2014/main" id="{29CCEA85-8D5E-436C-8950-7A4EC2E57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1384" y="2735183"/>
            <a:ext cx="1404000" cy="1561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1B7D83-8055-4A72-B467-76965D1CD52F}"/>
              </a:ext>
            </a:extLst>
          </p:cNvPr>
          <p:cNvSpPr txBox="1"/>
          <p:nvPr/>
        </p:nvSpPr>
        <p:spPr>
          <a:xfrm>
            <a:off x="406489" y="2216507"/>
            <a:ext cx="2082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dirty="0">
                <a:solidFill>
                  <a:srgbClr val="653334"/>
                </a:solidFill>
                <a:latin typeface="Bahnschrift" panose="020B0502040204020203" pitchFamily="34" charset="0"/>
              </a:rPr>
              <a:t>Гафаров Владислав</a:t>
            </a:r>
          </a:p>
          <a:p>
            <a:pPr algn="ctr"/>
            <a:r>
              <a:rPr lang="ru-RU" b="1" dirty="0">
                <a:solidFill>
                  <a:srgbClr val="FFA16C"/>
                </a:solidFill>
                <a:latin typeface="Bahnschrift" panose="020B0502040204020203" pitchFamily="34" charset="0"/>
              </a:rPr>
              <a:t>Дизайнер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84A04-3FDC-4C26-B8BB-D4794D038C27}"/>
              </a:ext>
            </a:extLst>
          </p:cNvPr>
          <p:cNvSpPr txBox="1"/>
          <p:nvPr/>
        </p:nvSpPr>
        <p:spPr>
          <a:xfrm>
            <a:off x="3304608" y="2197875"/>
            <a:ext cx="25410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dirty="0">
                <a:solidFill>
                  <a:srgbClr val="653334"/>
                </a:solidFill>
                <a:latin typeface="Bahnschrift" panose="020B0502040204020203" pitchFamily="34" charset="0"/>
              </a:rPr>
              <a:t>Недосекина Александра</a:t>
            </a:r>
          </a:p>
          <a:p>
            <a:pPr algn="ctr"/>
            <a:r>
              <a:rPr lang="ru-RU" b="1" dirty="0">
                <a:solidFill>
                  <a:srgbClr val="FFA16C"/>
                </a:solidFill>
                <a:latin typeface="Bahnschrift" panose="020B0502040204020203" pitchFamily="34" charset="0"/>
              </a:rPr>
              <a:t>Тимлид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16243B-3F4F-48BB-A083-B480D91D8468}"/>
              </a:ext>
            </a:extLst>
          </p:cNvPr>
          <p:cNvSpPr txBox="1"/>
          <p:nvPr/>
        </p:nvSpPr>
        <p:spPr>
          <a:xfrm>
            <a:off x="1939784" y="4268279"/>
            <a:ext cx="19399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dirty="0">
                <a:solidFill>
                  <a:srgbClr val="653334"/>
                </a:solidFill>
                <a:latin typeface="Bahnschrift" panose="020B0502040204020203" pitchFamily="34" charset="0"/>
              </a:rPr>
              <a:t>Егоров Владислав</a:t>
            </a:r>
          </a:p>
          <a:p>
            <a:pPr algn="ctr"/>
            <a:r>
              <a:rPr lang="ru-RU" b="1" dirty="0">
                <a:solidFill>
                  <a:srgbClr val="FFA16C"/>
                </a:solidFill>
                <a:latin typeface="Bahnschrift" panose="020B0502040204020203" pitchFamily="34" charset="0"/>
              </a:rPr>
              <a:t>Программист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38FF3A-38AE-44BA-8037-037B9A0DC651}"/>
              </a:ext>
            </a:extLst>
          </p:cNvPr>
          <p:cNvSpPr txBox="1"/>
          <p:nvPr/>
        </p:nvSpPr>
        <p:spPr>
          <a:xfrm>
            <a:off x="5205391" y="4268279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dirty="0">
                <a:solidFill>
                  <a:srgbClr val="653334"/>
                </a:solidFill>
                <a:latin typeface="Bahnschrift" panose="020B0502040204020203" pitchFamily="34" charset="0"/>
              </a:rPr>
              <a:t>Павленко Алексей</a:t>
            </a:r>
          </a:p>
          <a:p>
            <a:pPr algn="ctr"/>
            <a:r>
              <a:rPr lang="ru-RU" b="1" dirty="0">
                <a:solidFill>
                  <a:srgbClr val="FFA16C"/>
                </a:solidFill>
                <a:latin typeface="Bahnschrift" panose="020B0502040204020203" pitchFamily="34" charset="0"/>
              </a:rPr>
              <a:t>Программист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06485B-F694-4256-8109-99E51C5CD37F}"/>
              </a:ext>
            </a:extLst>
          </p:cNvPr>
          <p:cNvSpPr txBox="1"/>
          <p:nvPr/>
        </p:nvSpPr>
        <p:spPr>
          <a:xfrm>
            <a:off x="6911213" y="2211118"/>
            <a:ext cx="16289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dirty="0">
                <a:solidFill>
                  <a:srgbClr val="653334"/>
                </a:solidFill>
                <a:latin typeface="Bahnschrift" panose="020B0502040204020203" pitchFamily="34" charset="0"/>
              </a:rPr>
              <a:t>Чуркин Кирилл</a:t>
            </a:r>
          </a:p>
          <a:p>
            <a:pPr algn="ctr"/>
            <a:r>
              <a:rPr lang="ru-RU" b="1" dirty="0">
                <a:solidFill>
                  <a:srgbClr val="FFA16C"/>
                </a:solidFill>
                <a:latin typeface="Bahnschrift" panose="020B0502040204020203" pitchFamily="34" charset="0"/>
              </a:rPr>
              <a:t>Тестировщик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1F174B0-7E65-4039-A227-9837A9FD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0500"/>
            <a:ext cx="7704000" cy="572700"/>
          </a:xfrm>
        </p:spPr>
        <p:txBody>
          <a:bodyPr/>
          <a:lstStyle/>
          <a:p>
            <a:r>
              <a:rPr lang="ru-RU" sz="2400" b="1" dirty="0">
                <a:solidFill>
                  <a:srgbClr val="653334"/>
                </a:solidFill>
                <a:latin typeface="Bahnschrift" panose="020B0502040204020203" pitchFamily="34" charset="0"/>
              </a:rPr>
              <a:t>Заключение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16CDE21-E353-4E4A-877F-C2890BCAE55B}"/>
              </a:ext>
            </a:extLst>
          </p:cNvPr>
          <p:cNvSpPr/>
          <p:nvPr/>
        </p:nvSpPr>
        <p:spPr>
          <a:xfrm>
            <a:off x="720000" y="1048256"/>
            <a:ext cx="54737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Мы разработали MVP - создали «пространство» в котором можно хранить огромное количество информации, встроили мини-игру – лабиринт.</a:t>
            </a:r>
          </a:p>
          <a:p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 </a:t>
            </a:r>
          </a:p>
          <a:p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У нас получилась полноценная обучающая игра.</a:t>
            </a:r>
          </a:p>
          <a:p>
            <a:b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</a:br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В силу неопытности и позднего обнаружения проблемы, мы не реализовали адаптивную верстку.</a:t>
            </a:r>
          </a:p>
          <a:p>
            <a:b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</a:br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В дальнейшем возможны новые локации, режим добавления собственных фраз, а также мобильная адаптация игры.</a:t>
            </a:r>
          </a:p>
        </p:txBody>
      </p:sp>
    </p:spTree>
    <p:extLst>
      <p:ext uri="{BB962C8B-B14F-4D97-AF65-F5344CB8AC3E}">
        <p14:creationId xmlns:p14="http://schemas.microsoft.com/office/powerpoint/2010/main" val="24765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28;p55">
            <a:extLst>
              <a:ext uri="{FF2B5EF4-FFF2-40B4-BE49-F238E27FC236}">
                <a16:creationId xmlns:a16="http://schemas.microsoft.com/office/drawing/2014/main" id="{B80F820B-AFAC-4D7F-8E71-F5EA92DF6E20}"/>
              </a:ext>
            </a:extLst>
          </p:cNvPr>
          <p:cNvSpPr txBox="1">
            <a:spLocks/>
          </p:cNvSpPr>
          <p:nvPr/>
        </p:nvSpPr>
        <p:spPr>
          <a:xfrm>
            <a:off x="720000" y="24676"/>
            <a:ext cx="77040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rPr lang="ru-RU" sz="3600" b="1">
                <a:ln w="1270">
                  <a:solidFill>
                    <a:srgbClr val="FFA16C"/>
                  </a:solidFill>
                </a:ln>
                <a:latin typeface="Bahnschrift" panose="020B0502040204020203" pitchFamily="34" charset="0"/>
              </a:rPr>
              <a:t>Спасибо за внимание</a:t>
            </a:r>
            <a:endParaRPr lang="ru-RU" sz="3600" b="1" dirty="0">
              <a:ln w="1270">
                <a:solidFill>
                  <a:srgbClr val="FFA16C"/>
                </a:solidFill>
              </a:ln>
              <a:latin typeface="Bahnschrift" panose="020B0502040204020203" pitchFamily="34" charset="0"/>
            </a:endParaRPr>
          </a:p>
        </p:txBody>
      </p:sp>
      <p:sp>
        <p:nvSpPr>
          <p:cNvPr id="4" name="Google Shape;1330;p55">
            <a:extLst>
              <a:ext uri="{FF2B5EF4-FFF2-40B4-BE49-F238E27FC236}">
                <a16:creationId xmlns:a16="http://schemas.microsoft.com/office/drawing/2014/main" id="{D3DB6424-054A-4986-85A4-FC09075105BC}"/>
              </a:ext>
            </a:extLst>
          </p:cNvPr>
          <p:cNvSpPr txBox="1"/>
          <p:nvPr/>
        </p:nvSpPr>
        <p:spPr>
          <a:xfrm>
            <a:off x="3029550" y="4400535"/>
            <a:ext cx="30849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Please keep this slide for attribution</a:t>
            </a:r>
            <a:endParaRPr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809A0-3292-4C6E-8C26-F2BF530D3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150" y="144883"/>
            <a:ext cx="1562100" cy="15621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72DD20D-8BF6-490D-9E2C-44A80BAD1F24}"/>
              </a:ext>
            </a:extLst>
          </p:cNvPr>
          <p:cNvSpPr/>
          <p:nvPr/>
        </p:nvSpPr>
        <p:spPr>
          <a:xfrm>
            <a:off x="6654800" y="1665938"/>
            <a:ext cx="309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rgbClr val="653334"/>
                </a:solidFill>
                <a:latin typeface="Bahnschrift" panose="020B0502040204020203" pitchFamily="34" charset="0"/>
              </a:rPr>
              <a:t>github.com/</a:t>
            </a:r>
            <a:r>
              <a:rPr lang="ru-RU" sz="1200" dirty="0" err="1">
                <a:solidFill>
                  <a:srgbClr val="653334"/>
                </a:solidFill>
                <a:latin typeface="Bahnschrift" panose="020B0502040204020203" pitchFamily="34" charset="0"/>
              </a:rPr>
              <a:t>AlexFaernon</a:t>
            </a:r>
            <a:endParaRPr lang="en-US" sz="1200" dirty="0">
              <a:solidFill>
                <a:srgbClr val="653334"/>
              </a:solidFill>
              <a:latin typeface="Bahnschrift" panose="020B0502040204020203" pitchFamily="34" charset="0"/>
            </a:endParaRPr>
          </a:p>
          <a:p>
            <a:pPr algn="ctr"/>
            <a:r>
              <a:rPr lang="ru-RU" sz="1200" dirty="0">
                <a:solidFill>
                  <a:srgbClr val="653334"/>
                </a:solidFill>
                <a:latin typeface="Bahnschrift" panose="020B0502040204020203" pitchFamily="34" charset="0"/>
              </a:rPr>
              <a:t>/</a:t>
            </a:r>
            <a:r>
              <a:rPr lang="ru-RU" sz="1200" dirty="0" err="1">
                <a:solidFill>
                  <a:srgbClr val="653334"/>
                </a:solidFill>
                <a:latin typeface="Bahnschrift" panose="020B0502040204020203" pitchFamily="34" charset="0"/>
              </a:rPr>
              <a:t>MemoryPalace</a:t>
            </a:r>
            <a:endParaRPr lang="ru-RU" sz="1200" dirty="0">
              <a:solidFill>
                <a:srgbClr val="653334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A7F803C-21A8-4838-8D2C-8FB39AA74513}"/>
              </a:ext>
            </a:extLst>
          </p:cNvPr>
          <p:cNvSpPr/>
          <p:nvPr/>
        </p:nvSpPr>
        <p:spPr>
          <a:xfrm>
            <a:off x="2209800" y="3441700"/>
            <a:ext cx="4775200" cy="147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912AB-286A-4900-9164-B950AE6126A1}"/>
              </a:ext>
            </a:extLst>
          </p:cNvPr>
          <p:cNvSpPr txBox="1"/>
          <p:nvPr/>
        </p:nvSpPr>
        <p:spPr>
          <a:xfrm>
            <a:off x="533829" y="718837"/>
            <a:ext cx="5262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ln w="1270">
                  <a:solidFill>
                    <a:srgbClr val="FFA16C"/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Тема: </a:t>
            </a:r>
            <a:r>
              <a:rPr lang="en-US" sz="2000" b="1" dirty="0">
                <a:ln w="1270">
                  <a:solidFill>
                    <a:srgbClr val="FFA16C"/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         </a:t>
            </a:r>
            <a:r>
              <a:rPr lang="en-US" sz="2000" dirty="0">
                <a:solidFill>
                  <a:srgbClr val="653334"/>
                </a:solidFill>
                <a:latin typeface="Bahnschrift" panose="020B0502040204020203" pitchFamily="34" charset="0"/>
              </a:rPr>
              <a:t>Memory Maze. </a:t>
            </a:r>
            <a:r>
              <a:rPr lang="ru-RU" sz="2000" dirty="0">
                <a:solidFill>
                  <a:srgbClr val="653334"/>
                </a:solidFill>
                <a:latin typeface="Bahnschrift" panose="020B0502040204020203" pitchFamily="34" charset="0"/>
              </a:rPr>
              <a:t>Развитие памяти</a:t>
            </a:r>
          </a:p>
          <a:p>
            <a:r>
              <a:rPr lang="ru-RU" sz="2000" b="1" dirty="0">
                <a:ln w="1270">
                  <a:solidFill>
                    <a:srgbClr val="FFA16C"/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Команда: </a:t>
            </a:r>
            <a:r>
              <a:rPr lang="en-US" sz="2000" b="1" dirty="0">
                <a:ln w="1270">
                  <a:solidFill>
                    <a:srgbClr val="FFA16C"/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  </a:t>
            </a:r>
            <a:r>
              <a:rPr lang="ru-RU" sz="2000" dirty="0">
                <a:solidFill>
                  <a:srgbClr val="653334"/>
                </a:solidFill>
                <a:latin typeface="Bahnschrift" panose="020B0502040204020203" pitchFamily="34" charset="0"/>
              </a:rPr>
              <a:t>АТ-02, </a:t>
            </a:r>
            <a:r>
              <a:rPr lang="en-US" sz="2000" dirty="0">
                <a:solidFill>
                  <a:srgbClr val="653334"/>
                </a:solidFill>
                <a:latin typeface="Bahnschrift" panose="020B0502040204020203" pitchFamily="34" charset="0"/>
              </a:rPr>
              <a:t>10’cent Team</a:t>
            </a:r>
            <a:endParaRPr lang="ru-RU" sz="2000" dirty="0">
              <a:solidFill>
                <a:srgbClr val="653334"/>
              </a:solidFill>
              <a:latin typeface="Bahnschrift" panose="020B0502040204020203" pitchFamily="34" charset="0"/>
            </a:endParaRPr>
          </a:p>
        </p:txBody>
      </p:sp>
      <p:pic>
        <p:nvPicPr>
          <p:cNvPr id="9" name="Рисунок 8" descr="Изображение выглядит как человек, внутренний, галстук&#10;&#10;Автоматически созданное описание">
            <a:extLst>
              <a:ext uri="{FF2B5EF4-FFF2-40B4-BE49-F238E27FC236}">
                <a16:creationId xmlns:a16="http://schemas.microsoft.com/office/drawing/2014/main" id="{C2344D0E-5777-443F-94DB-78A23AFE1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88" y="3067408"/>
            <a:ext cx="1044000" cy="12267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человек, внутренний, мужской&#10;&#10;Автоматически созданное описание">
            <a:extLst>
              <a:ext uri="{FF2B5EF4-FFF2-40B4-BE49-F238E27FC236}">
                <a16:creationId xmlns:a16="http://schemas.microsoft.com/office/drawing/2014/main" id="{52AD9BA3-7805-4A7A-9245-AE3822F1D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506" y="3114391"/>
            <a:ext cx="1044000" cy="1161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B8E88B-0587-4A81-ADAA-C369A5F2F102}"/>
              </a:ext>
            </a:extLst>
          </p:cNvPr>
          <p:cNvSpPr txBox="1"/>
          <p:nvPr/>
        </p:nvSpPr>
        <p:spPr>
          <a:xfrm>
            <a:off x="2042238" y="2684260"/>
            <a:ext cx="20826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653334"/>
                </a:solidFill>
                <a:latin typeface="Bahnschrift" panose="020B0502040204020203" pitchFamily="34" charset="0"/>
              </a:rPr>
              <a:t>Гафаров Владислав</a:t>
            </a:r>
          </a:p>
          <a:p>
            <a:pPr algn="ctr"/>
            <a:r>
              <a:rPr lang="ru-RU" sz="1200" b="1" dirty="0">
                <a:solidFill>
                  <a:srgbClr val="FFA16C"/>
                </a:solidFill>
                <a:latin typeface="Bahnschrift" panose="020B0502040204020203" pitchFamily="34" charset="0"/>
              </a:rPr>
              <a:t>Дизайнер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97A96E-B4C0-434B-AB1B-AE0D1C6BAC11}"/>
              </a:ext>
            </a:extLst>
          </p:cNvPr>
          <p:cNvSpPr txBox="1"/>
          <p:nvPr/>
        </p:nvSpPr>
        <p:spPr>
          <a:xfrm>
            <a:off x="5043783" y="2701788"/>
            <a:ext cx="22493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rgbClr val="653334"/>
                </a:solidFill>
                <a:latin typeface="Bahnschrift" panose="020B0502040204020203" pitchFamily="34" charset="0"/>
              </a:rPr>
              <a:t>Недосекина Александра</a:t>
            </a:r>
          </a:p>
          <a:p>
            <a:pPr algn="ctr"/>
            <a:r>
              <a:rPr lang="ru-RU" sz="1200" b="1" dirty="0">
                <a:solidFill>
                  <a:srgbClr val="FFA16C"/>
                </a:solidFill>
                <a:latin typeface="Bahnschrift" panose="020B0502040204020203" pitchFamily="34" charset="0"/>
              </a:rPr>
              <a:t>Тимлид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0EBF2-5F8E-4EF9-8B24-9D2145563F5C}"/>
              </a:ext>
            </a:extLst>
          </p:cNvPr>
          <p:cNvSpPr txBox="1"/>
          <p:nvPr/>
        </p:nvSpPr>
        <p:spPr>
          <a:xfrm>
            <a:off x="3795635" y="4275841"/>
            <a:ext cx="17219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rgbClr val="653334"/>
                </a:solidFill>
                <a:latin typeface="Bahnschrift" panose="020B0502040204020203" pitchFamily="34" charset="0"/>
              </a:rPr>
              <a:t>Егоров Владислав</a:t>
            </a:r>
          </a:p>
          <a:p>
            <a:pPr algn="ctr"/>
            <a:r>
              <a:rPr lang="ru-RU" sz="1200" b="1" dirty="0">
                <a:solidFill>
                  <a:srgbClr val="FFA16C"/>
                </a:solidFill>
                <a:latin typeface="Bahnschrift" panose="020B0502040204020203" pitchFamily="34" charset="0"/>
              </a:rPr>
              <a:t>Программист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B1CE6-A422-4D96-8AC9-9EBA25165172}"/>
              </a:ext>
            </a:extLst>
          </p:cNvPr>
          <p:cNvSpPr txBox="1"/>
          <p:nvPr/>
        </p:nvSpPr>
        <p:spPr>
          <a:xfrm>
            <a:off x="6765319" y="4277088"/>
            <a:ext cx="17363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rgbClr val="653334"/>
                </a:solidFill>
                <a:latin typeface="Bahnschrift" panose="020B0502040204020203" pitchFamily="34" charset="0"/>
              </a:rPr>
              <a:t>Павленко Алексей</a:t>
            </a:r>
          </a:p>
          <a:p>
            <a:pPr algn="ctr"/>
            <a:r>
              <a:rPr lang="ru-RU" sz="1200" b="1" dirty="0">
                <a:solidFill>
                  <a:srgbClr val="FFA16C"/>
                </a:solidFill>
                <a:latin typeface="Bahnschrift" panose="020B0502040204020203" pitchFamily="34" charset="0"/>
              </a:rPr>
              <a:t>Программист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537F11-AE1B-4727-A6B8-1124FB0BC7E4}"/>
              </a:ext>
            </a:extLst>
          </p:cNvPr>
          <p:cNvSpPr txBox="1"/>
          <p:nvPr/>
        </p:nvSpPr>
        <p:spPr>
          <a:xfrm>
            <a:off x="864420" y="4270265"/>
            <a:ext cx="14494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rgbClr val="653334"/>
                </a:solidFill>
                <a:latin typeface="Bahnschrift" panose="020B0502040204020203" pitchFamily="34" charset="0"/>
              </a:rPr>
              <a:t>Чуркин Кирилл</a:t>
            </a:r>
          </a:p>
          <a:p>
            <a:pPr algn="ctr"/>
            <a:r>
              <a:rPr lang="ru-RU" sz="1200" b="1" dirty="0">
                <a:solidFill>
                  <a:srgbClr val="FFA16C"/>
                </a:solidFill>
                <a:latin typeface="Bahnschrift" panose="020B0502040204020203" pitchFamily="34" charset="0"/>
              </a:rPr>
              <a:t>Тестировщик</a:t>
            </a:r>
          </a:p>
        </p:txBody>
      </p:sp>
      <p:pic>
        <p:nvPicPr>
          <p:cNvPr id="16" name="Рисунок 15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4E0217BB-B261-4F8B-AEFB-257DAEF5C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249" y="3076591"/>
            <a:ext cx="1044000" cy="1252801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человек, улыбается&#10;&#10;Автоматически созданное описание">
            <a:extLst>
              <a:ext uri="{FF2B5EF4-FFF2-40B4-BE49-F238E27FC236}">
                <a16:creationId xmlns:a16="http://schemas.microsoft.com/office/drawing/2014/main" id="{19221951-AB6C-449F-A072-9BE51B5D8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6450" y="1482642"/>
            <a:ext cx="1044000" cy="1218000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EADA672D-40A6-4EB4-B11B-CE12C76711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1549" y="1514833"/>
            <a:ext cx="1044000" cy="117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4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F35FCD0-31CC-4F6D-9EDF-D1B04C4B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WbeAsd6Ke8">
            <a:hlinkClick r:id="" action="ppaction://media"/>
            <a:extLst>
              <a:ext uri="{FF2B5EF4-FFF2-40B4-BE49-F238E27FC236}">
                <a16:creationId xmlns:a16="http://schemas.microsoft.com/office/drawing/2014/main" id="{E003DFCE-DA33-4B8E-91B3-5B056258F6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2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36"/>
          <p:cNvSpPr txBox="1">
            <a:spLocks noGrp="1"/>
          </p:cNvSpPr>
          <p:nvPr>
            <p:ph type="title"/>
          </p:nvPr>
        </p:nvSpPr>
        <p:spPr>
          <a:xfrm>
            <a:off x="1602450" y="1456075"/>
            <a:ext cx="5939100" cy="5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Bahnschrift SemiBold" panose="020B0502040204020203" pitchFamily="34" charset="0"/>
              </a:rPr>
              <a:t>Идея</a:t>
            </a:r>
            <a:endParaRPr dirty="0">
              <a:latin typeface="Bahnschrift SemiBold" panose="020B0502040204020203" pitchFamily="34" charset="0"/>
            </a:endParaRPr>
          </a:p>
        </p:txBody>
      </p:sp>
      <p:sp>
        <p:nvSpPr>
          <p:cNvPr id="1025" name="Google Shape;1025;p36"/>
          <p:cNvSpPr txBox="1">
            <a:spLocks noGrp="1"/>
          </p:cNvSpPr>
          <p:nvPr>
            <p:ph type="subTitle" idx="1"/>
          </p:nvPr>
        </p:nvSpPr>
        <p:spPr>
          <a:xfrm>
            <a:off x="1602450" y="1999350"/>
            <a:ext cx="5939100" cy="17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ru-RU" dirty="0">
                <a:latin typeface="Bahnschrift" panose="020B0502040204020203" pitchFamily="34" charset="0"/>
              </a:rPr>
              <a:t>Игрок сможет развить память, познакомится с мнемоническим методом - Дворец памяти. Поймет принцип его работы и научится с ним работать в реальной жизни на примере игры.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40"/>
          <p:cNvSpPr txBox="1">
            <a:spLocks noGrp="1"/>
          </p:cNvSpPr>
          <p:nvPr>
            <p:ph type="title"/>
          </p:nvPr>
        </p:nvSpPr>
        <p:spPr>
          <a:xfrm>
            <a:off x="720000" y="2775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latin typeface="Bahnschrift SemiBold" panose="020B0502040204020203" pitchFamily="34" charset="0"/>
              </a:rPr>
              <a:t>Целевая аудитория</a:t>
            </a:r>
            <a:endParaRPr dirty="0">
              <a:ln w="1270">
                <a:solidFill>
                  <a:schemeClr val="accent2">
                    <a:lumMod val="75000"/>
                  </a:schemeClr>
                </a:solidFill>
              </a:ln>
              <a:latin typeface="Bahnschrift SemiBold" panose="020B0502040204020203" pitchFamily="34" charset="0"/>
            </a:endParaRPr>
          </a:p>
        </p:txBody>
      </p:sp>
      <p:sp>
        <p:nvSpPr>
          <p:cNvPr id="1069" name="Google Shape;1069;p40"/>
          <p:cNvSpPr txBox="1">
            <a:spLocks noGrp="1"/>
          </p:cNvSpPr>
          <p:nvPr>
            <p:ph type="subTitle" idx="3"/>
          </p:nvPr>
        </p:nvSpPr>
        <p:spPr>
          <a:xfrm>
            <a:off x="419100" y="1451282"/>
            <a:ext cx="537265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dirty="0">
                <a:latin typeface="Bahnschrift" panose="020B0502040204020203" pitchFamily="34" charset="0"/>
              </a:rPr>
              <a:t>Люди начиная со школьного возраста, заинтересованные в развитии памяти и интересующиеся мнемотехникой. </a:t>
            </a:r>
            <a:endParaRPr dirty="0">
              <a:latin typeface="Bahnschrift" panose="020B0502040204020203" pitchFamily="34" charset="0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ubTitle" idx="4"/>
          </p:nvPr>
        </p:nvSpPr>
        <p:spPr>
          <a:xfrm>
            <a:off x="3016250" y="3569025"/>
            <a:ext cx="5431025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dirty="0">
                <a:latin typeface="Bahnschrift" panose="020B0502040204020203" pitchFamily="34" charset="0"/>
              </a:rPr>
              <a:t>Люди, желающие познакомиться с мнемоническим приемом “Дворец Памяти”, </a:t>
            </a:r>
          </a:p>
          <a:p>
            <a:pPr marL="0" lvl="0" indent="0"/>
            <a:r>
              <a:rPr lang="ru-RU" dirty="0">
                <a:latin typeface="Bahnschrift" panose="020B0502040204020203" pitchFamily="34" charset="0"/>
              </a:rPr>
              <a:t>и которым приходится запоминать большие объемы данных.</a:t>
            </a:r>
            <a:endParaRPr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7"/>
          <p:cNvSpPr txBox="1">
            <a:spLocks noGrp="1"/>
          </p:cNvSpPr>
          <p:nvPr>
            <p:ph type="title"/>
          </p:nvPr>
        </p:nvSpPr>
        <p:spPr>
          <a:xfrm>
            <a:off x="2391900" y="171450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653334"/>
                </a:solidFill>
                <a:latin typeface="Bahnschrift SemiBold" panose="020B0502040204020203" pitchFamily="34" charset="0"/>
              </a:rPr>
              <a:t>Анализ конкурентов</a:t>
            </a:r>
            <a:endParaRPr sz="2400" dirty="0">
              <a:solidFill>
                <a:srgbClr val="653334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031" name="Google Shape;1031;p37"/>
          <p:cNvSpPr txBox="1">
            <a:spLocks noGrp="1"/>
          </p:cNvSpPr>
          <p:nvPr>
            <p:ph type="subTitle" idx="1"/>
          </p:nvPr>
        </p:nvSpPr>
        <p:spPr>
          <a:xfrm>
            <a:off x="1996200" y="531900"/>
            <a:ext cx="7052550" cy="4287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algn="l">
              <a:buFont typeface="Arial" panose="020B0604020202020204" pitchFamily="34" charset="0"/>
              <a:buChar char="•"/>
            </a:pP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«</a:t>
            </a:r>
            <a:r>
              <a:rPr lang="ru-RU" sz="1600" dirty="0" err="1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Mnemocon</a:t>
            </a: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 - развитие Памяти и Внимания Тренажер ума» мобильная игра, затрагивает несколько методов мнемотехники сразу.</a:t>
            </a:r>
            <a:endParaRPr lang="en-US" sz="1600" dirty="0">
              <a:ln w="1270">
                <a:solidFill>
                  <a:schemeClr val="accent2">
                    <a:lumMod val="75000"/>
                  </a:schemeClr>
                </a:solidFill>
              </a:ln>
              <a:solidFill>
                <a:srgbClr val="FFA16C"/>
              </a:solidFill>
              <a:latin typeface="Bahnschrift" panose="020B0502040204020203" pitchFamily="34" charset="0"/>
            </a:endParaRPr>
          </a:p>
          <a:p>
            <a:pPr marL="342900" algn="l">
              <a:buFont typeface="Arial" panose="020B0604020202020204" pitchFamily="34" charset="0"/>
              <a:buChar char="•"/>
            </a:pPr>
            <a:endParaRPr lang="ru-RU" sz="1600" dirty="0">
              <a:ln w="1270">
                <a:solidFill>
                  <a:schemeClr val="accent2">
                    <a:lumMod val="75000"/>
                  </a:schemeClr>
                </a:solidFill>
              </a:ln>
              <a:solidFill>
                <a:srgbClr val="FFA16C"/>
              </a:solidFill>
              <a:latin typeface="Bahnschrift" panose="020B0502040204020203" pitchFamily="34" charset="0"/>
            </a:endParaRPr>
          </a:p>
          <a:p>
            <a:pPr marL="342900" algn="l">
              <a:buFont typeface="Arial" panose="020B0604020202020204" pitchFamily="34" charset="0"/>
              <a:buChar char="•"/>
            </a:pP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«</a:t>
            </a:r>
            <a:r>
              <a:rPr lang="ru-RU" sz="1600" dirty="0" err="1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Мнемонист</a:t>
            </a: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 - тренировка памяти и мозга» мобильная игра, затрагивает несколько мнемотехник.</a:t>
            </a:r>
            <a:endParaRPr lang="en-US" sz="1600" dirty="0">
              <a:ln w="1270">
                <a:solidFill>
                  <a:schemeClr val="accent2">
                    <a:lumMod val="75000"/>
                  </a:schemeClr>
                </a:solidFill>
              </a:ln>
              <a:solidFill>
                <a:srgbClr val="FFA16C"/>
              </a:solidFill>
              <a:latin typeface="Bahnschrift" panose="020B0502040204020203" pitchFamily="34" charset="0"/>
            </a:endParaRPr>
          </a:p>
          <a:p>
            <a:pPr marL="342900" algn="l">
              <a:buFont typeface="Arial" panose="020B0604020202020204" pitchFamily="34" charset="0"/>
              <a:buChar char="•"/>
            </a:pPr>
            <a:endParaRPr lang="ru-RU" sz="1600" dirty="0">
              <a:ln w="1270">
                <a:solidFill>
                  <a:schemeClr val="accent2">
                    <a:lumMod val="75000"/>
                  </a:schemeClr>
                </a:solidFill>
              </a:ln>
              <a:solidFill>
                <a:srgbClr val="FFA16C"/>
              </a:solidFill>
              <a:latin typeface="Bahnschrift" panose="020B0502040204020203" pitchFamily="34" charset="0"/>
            </a:endParaRPr>
          </a:p>
          <a:p>
            <a:pPr marL="342900" algn="l">
              <a:buFont typeface="Arial" panose="020B0604020202020204" pitchFamily="34" charset="0"/>
              <a:buChar char="•"/>
            </a:pP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«Мнемотехники» веб-сервис компании «4</a:t>
            </a:r>
            <a:r>
              <a:rPr lang="en-US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brain</a:t>
            </a: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», курс из 5 недель интенсивного обучения мнемотехнике Цицерон (Дворец памяти)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n w="1270"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2"/>
          <p:cNvSpPr txBox="1">
            <a:spLocks noGrp="1"/>
          </p:cNvSpPr>
          <p:nvPr>
            <p:ph type="title"/>
          </p:nvPr>
        </p:nvSpPr>
        <p:spPr>
          <a:xfrm>
            <a:off x="173900" y="159566"/>
            <a:ext cx="7427050" cy="951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ru-RU" sz="2000" b="1" dirty="0">
                <a:solidFill>
                  <a:srgbClr val="653334"/>
                </a:solidFill>
                <a:latin typeface="Bahnschrift" panose="020B0502040204020203" pitchFamily="34" charset="0"/>
              </a:rPr>
              <a:t>Цель</a:t>
            </a:r>
            <a:r>
              <a:rPr lang="ru-RU" sz="1800" dirty="0">
                <a:latin typeface="Bahnschrift" panose="020B0502040204020203" pitchFamily="34" charset="0"/>
              </a:rPr>
              <a:t> </a:t>
            </a:r>
            <a:r>
              <a:rPr lang="ru-RU" sz="1800" dirty="0">
                <a:solidFill>
                  <a:srgbClr val="653334"/>
                </a:solidFill>
                <a:latin typeface="Bahnschrift" panose="020B0502040204020203" pitchFamily="34" charset="0"/>
              </a:rPr>
              <a:t>-</a:t>
            </a:r>
            <a:r>
              <a:rPr lang="ru-RU" sz="1800" dirty="0">
                <a:latin typeface="Bahnschrift" panose="020B0502040204020203" pitchFamily="34" charset="0"/>
              </a:rPr>
              <a:t> </a:t>
            </a: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создать игру, которая познакомит игрока с мнемоническим методом “Дворец памяти”, покажет принцип его работы и научит пользоваться им в реальной жизни</a:t>
            </a:r>
            <a:r>
              <a:rPr lang="ru-RU" sz="18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.</a:t>
            </a:r>
            <a:endParaRPr sz="1800" dirty="0">
              <a:ln w="1270">
                <a:solidFill>
                  <a:schemeClr val="accent2">
                    <a:lumMod val="75000"/>
                  </a:schemeClr>
                </a:solidFill>
              </a:ln>
              <a:solidFill>
                <a:srgbClr val="FFA16C"/>
              </a:solidFill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1B270D-6CFA-4B82-B06A-BC2C8B005B6D}"/>
              </a:ext>
            </a:extLst>
          </p:cNvPr>
          <p:cNvSpPr txBox="1"/>
          <p:nvPr/>
        </p:nvSpPr>
        <p:spPr>
          <a:xfrm>
            <a:off x="3263900" y="1828823"/>
            <a:ext cx="261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653334"/>
                </a:solidFill>
                <a:latin typeface="Bahnschrift" panose="020B0502040204020203" pitchFamily="34" charset="0"/>
              </a:rPr>
              <a:t>Изучить методы запоминания</a:t>
            </a:r>
            <a:r>
              <a:rPr lang="en-US" dirty="0">
                <a:solidFill>
                  <a:srgbClr val="653334"/>
                </a:solidFill>
                <a:latin typeface="Bahnschrift" panose="020B0502040204020203" pitchFamily="34" charset="0"/>
              </a:rPr>
              <a:t> </a:t>
            </a:r>
            <a:r>
              <a:rPr lang="ru-RU" dirty="0">
                <a:solidFill>
                  <a:srgbClr val="653334"/>
                </a:solidFill>
                <a:latin typeface="Bahnschrift" panose="020B0502040204020203" pitchFamily="34" charset="0"/>
              </a:rPr>
              <a:t>информации, выбрать мнемотехнику для дальнейшей разработки</a:t>
            </a:r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.</a:t>
            </a:r>
          </a:p>
          <a:p>
            <a:endParaRPr lang="ru-RU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4BEE083-0FFF-49CD-B104-44788034532E}"/>
              </a:ext>
            </a:extLst>
          </p:cNvPr>
          <p:cNvSpPr txBox="1"/>
          <p:nvPr/>
        </p:nvSpPr>
        <p:spPr>
          <a:xfrm>
            <a:off x="273050" y="1901515"/>
            <a:ext cx="261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Описать ситуацию под выбранную мнемотехнику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616EB8-A4BC-4D9D-AD9A-DA5964773EF3}"/>
              </a:ext>
            </a:extLst>
          </p:cNvPr>
          <p:cNvSpPr txBox="1"/>
          <p:nvPr/>
        </p:nvSpPr>
        <p:spPr>
          <a:xfrm>
            <a:off x="309563" y="3356807"/>
            <a:ext cx="261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Выявить требования для обучения пользователя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70EC761-3A63-4426-A3EF-34B310E5F464}"/>
              </a:ext>
            </a:extLst>
          </p:cNvPr>
          <p:cNvSpPr txBox="1"/>
          <p:nvPr/>
        </p:nvSpPr>
        <p:spPr>
          <a:xfrm>
            <a:off x="3263900" y="3361583"/>
            <a:ext cx="261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Составить календарный план проекта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7100B79-467E-484B-9439-6C7E17E7AB49}"/>
              </a:ext>
            </a:extLst>
          </p:cNvPr>
          <p:cNvSpPr txBox="1"/>
          <p:nvPr/>
        </p:nvSpPr>
        <p:spPr>
          <a:xfrm>
            <a:off x="6254750" y="3484694"/>
            <a:ext cx="261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Разработать </a:t>
            </a:r>
            <a:r>
              <a:rPr lang="en-US" sz="1600" dirty="0">
                <a:solidFill>
                  <a:srgbClr val="653334"/>
                </a:solidFill>
                <a:latin typeface="Bahnschrift" panose="020B0502040204020203" pitchFamily="34" charset="0"/>
              </a:rPr>
              <a:t>MVP</a:t>
            </a:r>
            <a:endParaRPr lang="ru-RU" sz="1600" dirty="0">
              <a:solidFill>
                <a:srgbClr val="653334"/>
              </a:solidFill>
              <a:latin typeface="Bahnschrift" panose="020B05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9A84108-034F-4050-8025-87EDF38548CD}"/>
              </a:ext>
            </a:extLst>
          </p:cNvPr>
          <p:cNvSpPr txBox="1"/>
          <p:nvPr/>
        </p:nvSpPr>
        <p:spPr>
          <a:xfrm>
            <a:off x="6254750" y="2005575"/>
            <a:ext cx="261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Установить макет уровней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457A96B-4FC8-4F3E-BF07-97F3EE1EB8B5}"/>
              </a:ext>
            </a:extLst>
          </p:cNvPr>
          <p:cNvSpPr txBox="1"/>
          <p:nvPr/>
        </p:nvSpPr>
        <p:spPr>
          <a:xfrm>
            <a:off x="173900" y="1156890"/>
            <a:ext cx="140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rgbClr val="653334"/>
                </a:solidFill>
                <a:latin typeface="Bahnschrift" panose="020B0502040204020203" pitchFamily="34" charset="0"/>
              </a:rPr>
              <a:t>Задачи: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5E1A88E-56F2-4CDB-911E-5B316D5153D0}"/>
              </a:ext>
            </a:extLst>
          </p:cNvPr>
          <p:cNvCxnSpPr>
            <a:cxnSpLocks/>
          </p:cNvCxnSpPr>
          <p:nvPr/>
        </p:nvCxnSpPr>
        <p:spPr>
          <a:xfrm>
            <a:off x="447675" y="3067050"/>
            <a:ext cx="8248650" cy="0"/>
          </a:xfrm>
          <a:prstGeom prst="line">
            <a:avLst/>
          </a:prstGeom>
          <a:ln>
            <a:solidFill>
              <a:srgbClr val="65333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>
            <a:extLst>
              <a:ext uri="{FF2B5EF4-FFF2-40B4-BE49-F238E27FC236}">
                <a16:creationId xmlns:a16="http://schemas.microsoft.com/office/drawing/2014/main" id="{E43EA159-6E9A-481A-98E4-CCBBD5B15691}"/>
              </a:ext>
            </a:extLst>
          </p:cNvPr>
          <p:cNvCxnSpPr>
            <a:cxnSpLocks/>
          </p:cNvCxnSpPr>
          <p:nvPr/>
        </p:nvCxnSpPr>
        <p:spPr>
          <a:xfrm flipV="1">
            <a:off x="3038475" y="1844150"/>
            <a:ext cx="0" cy="2370007"/>
          </a:xfrm>
          <a:prstGeom prst="line">
            <a:avLst/>
          </a:prstGeom>
          <a:ln>
            <a:solidFill>
              <a:srgbClr val="65333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>
            <a:extLst>
              <a:ext uri="{FF2B5EF4-FFF2-40B4-BE49-F238E27FC236}">
                <a16:creationId xmlns:a16="http://schemas.microsoft.com/office/drawing/2014/main" id="{82B92818-D4EF-46C2-8FC1-F4CF53D877A8}"/>
              </a:ext>
            </a:extLst>
          </p:cNvPr>
          <p:cNvCxnSpPr>
            <a:cxnSpLocks/>
          </p:cNvCxnSpPr>
          <p:nvPr/>
        </p:nvCxnSpPr>
        <p:spPr>
          <a:xfrm flipV="1">
            <a:off x="6130925" y="1844149"/>
            <a:ext cx="0" cy="2370007"/>
          </a:xfrm>
          <a:prstGeom prst="line">
            <a:avLst/>
          </a:prstGeom>
          <a:ln>
            <a:solidFill>
              <a:srgbClr val="65333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2425B2F-3FED-4875-B2A3-61839DD7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9400"/>
            <a:ext cx="7704000" cy="572700"/>
          </a:xfrm>
        </p:spPr>
        <p:txBody>
          <a:bodyPr/>
          <a:lstStyle/>
          <a:p>
            <a:r>
              <a:rPr lang="ru-RU" sz="2400" b="1" dirty="0">
                <a:solidFill>
                  <a:srgbClr val="653334"/>
                </a:solidFill>
                <a:latin typeface="Bahnschrift" panose="020B0502040204020203" pitchFamily="34" charset="0"/>
              </a:rPr>
              <a:t>Предлагаемое решение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42040-BBCA-47B3-AA31-9581EF9AEC37}"/>
              </a:ext>
            </a:extLst>
          </p:cNvPr>
          <p:cNvSpPr txBox="1"/>
          <p:nvPr/>
        </p:nvSpPr>
        <p:spPr>
          <a:xfrm>
            <a:off x="446950" y="1657350"/>
            <a:ext cx="7852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653334"/>
                </a:solidFill>
                <a:latin typeface="Bahnschrift" panose="020B0502040204020203" pitchFamily="34" charset="0"/>
              </a:rPr>
              <a:t>Уникальность проекта в том, что нет прямых аналогов и похожих игр по методу “Дворец памяти”. </a:t>
            </a:r>
            <a:endParaRPr lang="en-US" sz="2000" dirty="0">
              <a:solidFill>
                <a:srgbClr val="653334"/>
              </a:solidFill>
              <a:latin typeface="Bahnschrift" panose="020B0502040204020203" pitchFamily="34" charset="0"/>
            </a:endParaRPr>
          </a:p>
          <a:p>
            <a:endParaRPr lang="ru-RU" sz="2000" dirty="0">
              <a:solidFill>
                <a:srgbClr val="653334"/>
              </a:solidFill>
              <a:latin typeface="Bahnschrift" panose="020B0502040204020203" pitchFamily="34" charset="0"/>
            </a:endParaRPr>
          </a:p>
          <a:p>
            <a:r>
              <a:rPr lang="ru-RU" sz="2000" dirty="0">
                <a:solidFill>
                  <a:srgbClr val="653334"/>
                </a:solidFill>
                <a:latin typeface="Bahnschrift" panose="020B0502040204020203" pitchFamily="34" charset="0"/>
              </a:rPr>
              <a:t>Польза для ЦА заключается не только в освоении нового полезного метода мнемотехники, но и в улучшении долгосрочной памяти.</a:t>
            </a:r>
          </a:p>
        </p:txBody>
      </p:sp>
    </p:spTree>
    <p:extLst>
      <p:ext uri="{BB962C8B-B14F-4D97-AF65-F5344CB8AC3E}">
        <p14:creationId xmlns:p14="http://schemas.microsoft.com/office/powerpoint/2010/main" val="310245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0DE838-456C-4DE0-BBF7-75B1827D2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450" y="88900"/>
            <a:ext cx="6196200" cy="450900"/>
          </a:xfrm>
        </p:spPr>
        <p:txBody>
          <a:bodyPr/>
          <a:lstStyle/>
          <a:p>
            <a:pPr algn="ctr"/>
            <a:r>
              <a:rPr lang="ru-RU" sz="2000" b="1" dirty="0">
                <a:solidFill>
                  <a:srgbClr val="653334"/>
                </a:solidFill>
                <a:latin typeface="Bahnschrift" panose="020B0502040204020203" pitchFamily="34" charset="0"/>
              </a:rPr>
              <a:t>Требования к продукту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D8951-3548-40D9-B61B-79F59B0A1C4B}"/>
              </a:ext>
            </a:extLst>
          </p:cNvPr>
          <p:cNvSpPr txBox="1"/>
          <p:nvPr/>
        </p:nvSpPr>
        <p:spPr>
          <a:xfrm>
            <a:off x="264828" y="873301"/>
            <a:ext cx="647182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Поддержка ПК, ноутбуков. В дальнейшем возможно мобильные устройства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Оптимизация, не должно быть </a:t>
            </a:r>
            <a:r>
              <a:rPr lang="ru-RU" sz="1600" dirty="0" err="1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подтормаживаний</a:t>
            </a:r>
            <a:endParaRPr lang="ru-RU" sz="1600" dirty="0">
              <a:ln w="1270">
                <a:solidFill>
                  <a:schemeClr val="accent2">
                    <a:lumMod val="75000"/>
                  </a:schemeClr>
                </a:solidFill>
              </a:ln>
              <a:solidFill>
                <a:srgbClr val="FFA16C"/>
              </a:solidFill>
              <a:latin typeface="Bahnschrift" panose="020B0502040204020203" pitchFamily="34" charset="0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Простота в использовании продукта: интерфейс должен быть интуитивно понятен, обучение несложное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Единый визуальный стиль </a:t>
            </a:r>
            <a:endParaRPr lang="en-US" sz="1600" dirty="0">
              <a:ln w="1270">
                <a:solidFill>
                  <a:schemeClr val="accent2">
                    <a:lumMod val="75000"/>
                  </a:schemeClr>
                </a:solidFill>
              </a:ln>
              <a:solidFill>
                <a:srgbClr val="FFA16C"/>
              </a:solidFill>
              <a:latin typeface="Bahnschrift" panose="020B0502040204020203" pitchFamily="34" charset="0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Определенная цель, к которой игрок стремится, при этом он должен понимать для чего играет, какую пользу он получит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Развлекательный процесс, в том числе игра не должна сильно напрягать человека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Комната с заранее расставленными якорями и придуманными историями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FFA16C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AA10611-7792-4F59-9AFF-A436B8EC5EF4}"/>
              </a:ext>
            </a:extLst>
          </p:cNvPr>
          <p:cNvSpPr/>
          <p:nvPr/>
        </p:nvSpPr>
        <p:spPr>
          <a:xfrm>
            <a:off x="6660933" y="1210296"/>
            <a:ext cx="653143" cy="3173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76376EE-F510-46A6-8F3D-8D263BD69B66}"/>
              </a:ext>
            </a:extLst>
          </p:cNvPr>
          <p:cNvSpPr/>
          <p:nvPr/>
        </p:nvSpPr>
        <p:spPr>
          <a:xfrm>
            <a:off x="7314076" y="1210296"/>
            <a:ext cx="653143" cy="3173505"/>
          </a:xfrm>
          <a:prstGeom prst="rect">
            <a:avLst/>
          </a:prstGeom>
          <a:solidFill>
            <a:srgbClr val="65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B6B43E-A3E9-4BB5-A199-357EEA8BB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348" y="243124"/>
            <a:ext cx="903998" cy="8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8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1F174B0-7E65-4039-A227-9837A9FD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0500"/>
            <a:ext cx="7704000" cy="572700"/>
          </a:xfrm>
        </p:spPr>
        <p:txBody>
          <a:bodyPr/>
          <a:lstStyle/>
          <a:p>
            <a:r>
              <a:rPr lang="ru-RU" sz="2400" b="1" dirty="0">
                <a:solidFill>
                  <a:srgbClr val="653334"/>
                </a:solidFill>
                <a:latin typeface="Bahnschrift" panose="020B0502040204020203" pitchFamily="34" charset="0"/>
              </a:rPr>
              <a:t>Технологический стек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16CDE21-E353-4E4A-877F-C2890BCAE55B}"/>
              </a:ext>
            </a:extLst>
          </p:cNvPr>
          <p:cNvSpPr/>
          <p:nvPr/>
        </p:nvSpPr>
        <p:spPr>
          <a:xfrm>
            <a:off x="720000" y="1602254"/>
            <a:ext cx="5473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Нашей командой был выбран игровой движок </a:t>
            </a:r>
            <a:r>
              <a:rPr lang="ru-RU" sz="24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–</a:t>
            </a:r>
            <a:r>
              <a:rPr lang="ru-RU" sz="2400" dirty="0">
                <a:solidFill>
                  <a:srgbClr val="FFA16C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5333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Unity c</a:t>
            </a:r>
            <a:r>
              <a:rPr lang="ru-RU" sz="2400" dirty="0">
                <a:ln w="1270">
                  <a:noFill/>
                </a:ln>
                <a:solidFill>
                  <a:srgbClr val="653334"/>
                </a:solidFill>
                <a:latin typeface="Bahnschrift" panose="020B0502040204020203" pitchFamily="34" charset="0"/>
              </a:rPr>
              <a:t>#</a:t>
            </a:r>
            <a:r>
              <a:rPr lang="ru-RU" sz="24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.</a:t>
            </a:r>
          </a:p>
          <a:p>
            <a:r>
              <a:rPr lang="ru-RU" sz="2400" dirty="0">
                <a:solidFill>
                  <a:srgbClr val="FFA16C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 </a:t>
            </a:r>
          </a:p>
          <a:p>
            <a:r>
              <a:rPr lang="ru-RU" sz="24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Платформа – </a:t>
            </a:r>
            <a:r>
              <a:rPr lang="ru-RU" sz="2400" dirty="0">
                <a:ln w="1270">
                  <a:noFill/>
                </a:ln>
                <a:solidFill>
                  <a:srgbClr val="65333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ПК</a:t>
            </a:r>
            <a:r>
              <a:rPr lang="ru-RU" sz="24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 , в дальнейшем возможна мобильная адаптация.</a:t>
            </a:r>
          </a:p>
        </p:txBody>
      </p:sp>
    </p:spTree>
    <p:extLst>
      <p:ext uri="{BB962C8B-B14F-4D97-AF65-F5344CB8AC3E}">
        <p14:creationId xmlns:p14="http://schemas.microsoft.com/office/powerpoint/2010/main" val="97452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nimalist Thesis Defense by Slidesgo">
  <a:themeElements>
    <a:clrScheme name="Другая 1">
      <a:dk1>
        <a:sysClr val="windowText" lastClr="000000"/>
      </a:dk1>
      <a:lt1>
        <a:sysClr val="window" lastClr="FFFFFF"/>
      </a:lt1>
      <a:dk2>
        <a:srgbClr val="4E3B30"/>
      </a:dk2>
      <a:lt2>
        <a:srgbClr val="FFFFFF"/>
      </a:lt2>
      <a:accent1>
        <a:srgbClr val="FFEFE6"/>
      </a:accent1>
      <a:accent2>
        <a:srgbClr val="FFA16C"/>
      </a:accent2>
      <a:accent3>
        <a:srgbClr val="653334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456</Words>
  <Application>Microsoft Office PowerPoint</Application>
  <PresentationFormat>Экран (16:9)</PresentationFormat>
  <Paragraphs>72</Paragraphs>
  <Slides>22</Slides>
  <Notes>22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Questrial</vt:lpstr>
      <vt:lpstr>Bahnschrift</vt:lpstr>
      <vt:lpstr>Arial</vt:lpstr>
      <vt:lpstr>Bebas Neue</vt:lpstr>
      <vt:lpstr>Bahnschrift SemiBold</vt:lpstr>
      <vt:lpstr>Paytone One</vt:lpstr>
      <vt:lpstr>Minimalist Thesis Defense by Slidesgo</vt:lpstr>
      <vt:lpstr>Презентация PowerPoint</vt:lpstr>
      <vt:lpstr>Наша команда</vt:lpstr>
      <vt:lpstr>Идея</vt:lpstr>
      <vt:lpstr>Целевая аудитория</vt:lpstr>
      <vt:lpstr>Анализ конкурентов</vt:lpstr>
      <vt:lpstr>Цель - создать игру, которая познакомит игрока с мнемоническим методом “Дворец памяти”, покажет принцип его работы и научит пользоваться им в реальной жизни.</vt:lpstr>
      <vt:lpstr>Предлагаемое решение</vt:lpstr>
      <vt:lpstr>Презентация PowerPoint</vt:lpstr>
      <vt:lpstr>Технологический стек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 Гафаров</dc:creator>
  <cp:lastModifiedBy>Гафаров Владислав Ришатович</cp:lastModifiedBy>
  <cp:revision>56</cp:revision>
  <dcterms:modified xsi:type="dcterms:W3CDTF">2021-06-09T06:39:02Z</dcterms:modified>
</cp:coreProperties>
</file>